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26" r:id="rId1"/>
  </p:sldMasterIdLst>
  <p:notesMasterIdLst>
    <p:notesMasterId r:id="rId35"/>
  </p:notesMasterIdLst>
  <p:sldIdLst>
    <p:sldId id="256" r:id="rId2"/>
    <p:sldId id="305" r:id="rId3"/>
    <p:sldId id="258" r:id="rId4"/>
    <p:sldId id="309" r:id="rId5"/>
    <p:sldId id="310" r:id="rId6"/>
    <p:sldId id="266" r:id="rId7"/>
    <p:sldId id="267" r:id="rId8"/>
    <p:sldId id="273" r:id="rId9"/>
    <p:sldId id="268" r:id="rId10"/>
    <p:sldId id="287" r:id="rId11"/>
    <p:sldId id="284" r:id="rId12"/>
    <p:sldId id="319" r:id="rId13"/>
    <p:sldId id="306" r:id="rId14"/>
    <p:sldId id="311" r:id="rId15"/>
    <p:sldId id="320" r:id="rId16"/>
    <p:sldId id="282" r:id="rId17"/>
    <p:sldId id="317" r:id="rId18"/>
    <p:sldId id="307" r:id="rId19"/>
    <p:sldId id="312" r:id="rId20"/>
    <p:sldId id="313" r:id="rId21"/>
    <p:sldId id="315" r:id="rId22"/>
    <p:sldId id="316" r:id="rId23"/>
    <p:sldId id="321" r:id="rId24"/>
    <p:sldId id="308" r:id="rId25"/>
    <p:sldId id="270" r:id="rId26"/>
    <p:sldId id="300" r:id="rId27"/>
    <p:sldId id="299" r:id="rId28"/>
    <p:sldId id="303" r:id="rId29"/>
    <p:sldId id="322" r:id="rId30"/>
    <p:sldId id="298" r:id="rId31"/>
    <p:sldId id="301" r:id="rId32"/>
    <p:sldId id="302" r:id="rId33"/>
    <p:sldId id="304" r:id="rId34"/>
  </p:sldIdLst>
  <p:sldSz cx="14630400" cy="8229600"/>
  <p:notesSz cx="8229600" cy="14630400"/>
  <p:embeddedFontLst>
    <p:embeddedFont>
      <p:font typeface="Berlin Sans FB Demi" panose="020E0802020502020306" pitchFamily="34" charset="0"/>
      <p:bold r:id="rId36"/>
    </p:embeddedFont>
    <p:embeddedFont>
      <p:font typeface="Consolas" panose="020B0609020204030204" pitchFamily="49" charset="0"/>
      <p:regular r:id="rId37"/>
      <p:bold r:id="rId38"/>
      <p:italic r:id="rId39"/>
      <p:boldItalic r:id="rId40"/>
    </p:embeddedFont>
    <p:embeddedFont>
      <p:font typeface="Outfit Medium" panose="020B0604020202020204" charset="0"/>
      <p:regular r:id="rId41"/>
    </p:embeddedFont>
    <p:embeddedFont>
      <p:font typeface="Tw Cen MT" panose="020B0602020104020603" pitchFamily="34" charset="0"/>
      <p:regular r:id="rId42"/>
      <p:bold r:id="rId43"/>
      <p:italic r:id="rId44"/>
      <p:boldItalic r:id="rId45"/>
    </p:embeddedFont>
    <p:embeddedFont>
      <p:font typeface="Tw Cen MT Condensed" panose="020B0606020104020203" pitchFamily="34" charset="0"/>
      <p:regular r:id="rId46"/>
      <p:bold r:id="rId47"/>
    </p:embeddedFont>
    <p:embeddedFont>
      <p:font typeface="Wingdings 3" panose="05040102010807070707" pitchFamily="18" charset="2"/>
      <p:regular r:id="rId4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C1C8BF0-6C4C-49C0-93BD-7AE85980D800}">
          <p14:sldIdLst>
            <p14:sldId id="256"/>
            <p14:sldId id="305"/>
            <p14:sldId id="258"/>
            <p14:sldId id="309"/>
            <p14:sldId id="310"/>
          </p14:sldIdLst>
        </p14:section>
        <p14:section name="Untitled Section" id="{FA24CF2B-451C-4029-AEE4-0403B31AF145}">
          <p14:sldIdLst>
            <p14:sldId id="266"/>
            <p14:sldId id="267"/>
            <p14:sldId id="273"/>
            <p14:sldId id="268"/>
            <p14:sldId id="287"/>
            <p14:sldId id="284"/>
            <p14:sldId id="319"/>
            <p14:sldId id="306"/>
            <p14:sldId id="311"/>
            <p14:sldId id="320"/>
            <p14:sldId id="282"/>
            <p14:sldId id="317"/>
            <p14:sldId id="307"/>
            <p14:sldId id="312"/>
            <p14:sldId id="313"/>
            <p14:sldId id="315"/>
            <p14:sldId id="316"/>
            <p14:sldId id="321"/>
            <p14:sldId id="308"/>
            <p14:sldId id="270"/>
            <p14:sldId id="300"/>
            <p14:sldId id="299"/>
            <p14:sldId id="303"/>
            <p14:sldId id="322"/>
            <p14:sldId id="298"/>
            <p14:sldId id="301"/>
            <p14:sldId id="302"/>
            <p14:sldId id="30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82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1731" autoAdjust="0"/>
  </p:normalViewPr>
  <p:slideViewPr>
    <p:cSldViewPr snapToGrid="0" snapToObjects="1">
      <p:cViewPr>
        <p:scale>
          <a:sx n="75" d="100"/>
          <a:sy n="75" d="100"/>
        </p:scale>
        <p:origin x="1338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C0D53C-F90B-487B-8269-29FF66ECF965}" type="doc">
      <dgm:prSet loTypeId="urn:microsoft.com/office/officeart/2005/8/layout/equation1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AU"/>
        </a:p>
      </dgm:t>
    </dgm:pt>
    <dgm:pt modelId="{46EEF603-A73B-4FD5-A0D0-BF721E72D8BE}">
      <dgm:prSet phldrT="[Text]" phldr="0" custT="1"/>
      <dgm:spPr/>
      <dgm:t>
        <a:bodyPr/>
        <a:lstStyle/>
        <a:p>
          <a:r>
            <a:rPr lang="en-AU" sz="2400" dirty="0"/>
            <a:t>Intro</a:t>
          </a:r>
        </a:p>
      </dgm:t>
    </dgm:pt>
    <dgm:pt modelId="{AB2F7F05-AD67-4B41-B643-1ACD9A8BCFD6}" type="parTrans" cxnId="{7DEE9090-37C7-41A8-8157-7CBB6E4BA502}">
      <dgm:prSet/>
      <dgm:spPr/>
      <dgm:t>
        <a:bodyPr/>
        <a:lstStyle/>
        <a:p>
          <a:endParaRPr lang="en-AU"/>
        </a:p>
      </dgm:t>
    </dgm:pt>
    <dgm:pt modelId="{2C135019-D29D-48CC-814E-C286CC615B63}" type="sibTrans" cxnId="{7DEE9090-37C7-41A8-8157-7CBB6E4BA502}">
      <dgm:prSet/>
      <dgm:spPr/>
      <dgm:t>
        <a:bodyPr/>
        <a:lstStyle/>
        <a:p>
          <a:endParaRPr lang="en-AU"/>
        </a:p>
      </dgm:t>
    </dgm:pt>
    <dgm:pt modelId="{2F8A02A9-FB48-442A-A241-2EBDC2B3783D}">
      <dgm:prSet phldrT="[Text]" phldr="0" custT="1"/>
      <dgm:spPr/>
      <dgm:t>
        <a:bodyPr/>
        <a:lstStyle/>
        <a:p>
          <a:r>
            <a:rPr lang="en-AU" sz="2400" dirty="0"/>
            <a:t>Audience</a:t>
          </a:r>
        </a:p>
      </dgm:t>
    </dgm:pt>
    <dgm:pt modelId="{F8AC9EF7-0C3C-4D6B-9D76-5756040FE13E}" type="parTrans" cxnId="{056C6E14-FE3A-4596-94DB-D160CD4D7325}">
      <dgm:prSet/>
      <dgm:spPr/>
      <dgm:t>
        <a:bodyPr/>
        <a:lstStyle/>
        <a:p>
          <a:endParaRPr lang="en-AU"/>
        </a:p>
      </dgm:t>
    </dgm:pt>
    <dgm:pt modelId="{29C960EB-BADE-43C7-8BCD-8C1311BEF273}" type="sibTrans" cxnId="{056C6E14-FE3A-4596-94DB-D160CD4D7325}">
      <dgm:prSet/>
      <dgm:spPr/>
      <dgm:t>
        <a:bodyPr/>
        <a:lstStyle/>
        <a:p>
          <a:endParaRPr lang="en-AU"/>
        </a:p>
      </dgm:t>
    </dgm:pt>
    <dgm:pt modelId="{F9F31071-5AB8-4D36-A774-A5C3A9CC33A5}">
      <dgm:prSet phldrT="[Text]" phldr="0" custT="1"/>
      <dgm:spPr/>
      <dgm:t>
        <a:bodyPr/>
        <a:lstStyle/>
        <a:p>
          <a:r>
            <a:rPr lang="en-AU" sz="2400" dirty="0"/>
            <a:t>EDA</a:t>
          </a:r>
        </a:p>
      </dgm:t>
    </dgm:pt>
    <dgm:pt modelId="{4D120D49-3F29-4699-8AEC-51275A18F7AB}" type="parTrans" cxnId="{943EF157-6A9E-4FED-9E0B-9D085C381F45}">
      <dgm:prSet/>
      <dgm:spPr/>
      <dgm:t>
        <a:bodyPr/>
        <a:lstStyle/>
        <a:p>
          <a:endParaRPr lang="en-AU"/>
        </a:p>
      </dgm:t>
    </dgm:pt>
    <dgm:pt modelId="{6C9FD797-9B15-4C3E-9A68-4E1754E8D8D1}" type="sibTrans" cxnId="{943EF157-6A9E-4FED-9E0B-9D085C381F45}">
      <dgm:prSet/>
      <dgm:spPr/>
      <dgm:t>
        <a:bodyPr/>
        <a:lstStyle/>
        <a:p>
          <a:endParaRPr lang="en-AU"/>
        </a:p>
      </dgm:t>
    </dgm:pt>
    <dgm:pt modelId="{E2376622-ED66-4D31-BA80-2B1CE736581F}">
      <dgm:prSet phldrT="[Text]" phldr="0" custT="1"/>
      <dgm:spPr/>
      <dgm:t>
        <a:bodyPr/>
        <a:lstStyle/>
        <a:p>
          <a:r>
            <a:rPr lang="en-AU" sz="2400" dirty="0"/>
            <a:t>Workflow</a:t>
          </a:r>
        </a:p>
      </dgm:t>
    </dgm:pt>
    <dgm:pt modelId="{DD737167-D08C-4C23-ADDB-4A80AC8EBBA6}" type="parTrans" cxnId="{BFBFC43F-626E-4146-8A54-E4A6A5DAD780}">
      <dgm:prSet/>
      <dgm:spPr/>
      <dgm:t>
        <a:bodyPr/>
        <a:lstStyle/>
        <a:p>
          <a:endParaRPr lang="en-AU"/>
        </a:p>
      </dgm:t>
    </dgm:pt>
    <dgm:pt modelId="{0E403660-B608-4C04-9A8C-D384BABE003A}" type="sibTrans" cxnId="{BFBFC43F-626E-4146-8A54-E4A6A5DAD780}">
      <dgm:prSet/>
      <dgm:spPr/>
      <dgm:t>
        <a:bodyPr/>
        <a:lstStyle/>
        <a:p>
          <a:endParaRPr lang="en-AU"/>
        </a:p>
      </dgm:t>
    </dgm:pt>
    <dgm:pt modelId="{775D982A-9D6A-43FD-9761-2BADFAD95830}">
      <dgm:prSet phldrT="[Text]" phldr="0" custT="1"/>
      <dgm:spPr/>
      <dgm:t>
        <a:bodyPr/>
        <a:lstStyle/>
        <a:p>
          <a:r>
            <a:rPr lang="en-AU" sz="2400" dirty="0"/>
            <a:t>Recommendations</a:t>
          </a:r>
        </a:p>
      </dgm:t>
    </dgm:pt>
    <dgm:pt modelId="{D8F6F8AB-0EE0-4E5A-ACE1-0B40CDD5F0CE}" type="parTrans" cxnId="{B190FC2D-C1BF-4B73-8972-1E7F4581B915}">
      <dgm:prSet/>
      <dgm:spPr/>
      <dgm:t>
        <a:bodyPr/>
        <a:lstStyle/>
        <a:p>
          <a:endParaRPr lang="en-AU"/>
        </a:p>
      </dgm:t>
    </dgm:pt>
    <dgm:pt modelId="{7B097A5B-C751-4BD1-B357-0F349AC21EEA}" type="sibTrans" cxnId="{B190FC2D-C1BF-4B73-8972-1E7F4581B915}">
      <dgm:prSet/>
      <dgm:spPr/>
      <dgm:t>
        <a:bodyPr/>
        <a:lstStyle/>
        <a:p>
          <a:endParaRPr lang="en-AU"/>
        </a:p>
      </dgm:t>
    </dgm:pt>
    <dgm:pt modelId="{634A6BD1-FCBD-409F-B171-60680E97B117}" type="pres">
      <dgm:prSet presAssocID="{B7C0D53C-F90B-487B-8269-29FF66ECF965}" presName="linearFlow" presStyleCnt="0">
        <dgm:presLayoutVars>
          <dgm:dir/>
          <dgm:resizeHandles val="exact"/>
        </dgm:presLayoutVars>
      </dgm:prSet>
      <dgm:spPr/>
    </dgm:pt>
    <dgm:pt modelId="{4D6F66D4-E929-411A-83F5-A5EEAC2AAF6D}" type="pres">
      <dgm:prSet presAssocID="{46EEF603-A73B-4FD5-A0D0-BF721E72D8BE}" presName="node" presStyleLbl="node1" presStyleIdx="0" presStyleCnt="5">
        <dgm:presLayoutVars>
          <dgm:bulletEnabled val="1"/>
        </dgm:presLayoutVars>
      </dgm:prSet>
      <dgm:spPr/>
    </dgm:pt>
    <dgm:pt modelId="{A7B20178-17C5-47CD-9356-A270AA7A079C}" type="pres">
      <dgm:prSet presAssocID="{2C135019-D29D-48CC-814E-C286CC615B63}" presName="spacerL" presStyleCnt="0"/>
      <dgm:spPr/>
    </dgm:pt>
    <dgm:pt modelId="{EB6D8931-5C55-4C9E-810D-40FD2546316A}" type="pres">
      <dgm:prSet presAssocID="{2C135019-D29D-48CC-814E-C286CC615B63}" presName="sibTrans" presStyleLbl="sibTrans2D1" presStyleIdx="0" presStyleCnt="4"/>
      <dgm:spPr/>
    </dgm:pt>
    <dgm:pt modelId="{E4606CD0-33F1-4918-B773-53A5C0CD36DF}" type="pres">
      <dgm:prSet presAssocID="{2C135019-D29D-48CC-814E-C286CC615B63}" presName="spacerR" presStyleCnt="0"/>
      <dgm:spPr/>
    </dgm:pt>
    <dgm:pt modelId="{A1826D98-8A41-4920-B2C8-FC07C61E7CF2}" type="pres">
      <dgm:prSet presAssocID="{2F8A02A9-FB48-442A-A241-2EBDC2B3783D}" presName="node" presStyleLbl="node1" presStyleIdx="1" presStyleCnt="5">
        <dgm:presLayoutVars>
          <dgm:bulletEnabled val="1"/>
        </dgm:presLayoutVars>
      </dgm:prSet>
      <dgm:spPr/>
    </dgm:pt>
    <dgm:pt modelId="{5A2CB303-F99C-4E98-A89D-944D6B40A137}" type="pres">
      <dgm:prSet presAssocID="{29C960EB-BADE-43C7-8BCD-8C1311BEF273}" presName="spacerL" presStyleCnt="0"/>
      <dgm:spPr/>
    </dgm:pt>
    <dgm:pt modelId="{18FD3E56-7392-4D97-A3D7-116BF177A41A}" type="pres">
      <dgm:prSet presAssocID="{29C960EB-BADE-43C7-8BCD-8C1311BEF273}" presName="sibTrans" presStyleLbl="sibTrans2D1" presStyleIdx="1" presStyleCnt="4"/>
      <dgm:spPr/>
    </dgm:pt>
    <dgm:pt modelId="{4DE57A4C-3802-425A-AC1A-C8A73AAF0313}" type="pres">
      <dgm:prSet presAssocID="{29C960EB-BADE-43C7-8BCD-8C1311BEF273}" presName="spacerR" presStyleCnt="0"/>
      <dgm:spPr/>
    </dgm:pt>
    <dgm:pt modelId="{92353774-9662-4F12-8D38-20366330469B}" type="pres">
      <dgm:prSet presAssocID="{F9F31071-5AB8-4D36-A774-A5C3A9CC33A5}" presName="node" presStyleLbl="node1" presStyleIdx="2" presStyleCnt="5">
        <dgm:presLayoutVars>
          <dgm:bulletEnabled val="1"/>
        </dgm:presLayoutVars>
      </dgm:prSet>
      <dgm:spPr/>
    </dgm:pt>
    <dgm:pt modelId="{340E8284-372A-4C8F-A49C-6ADA1AF44CED}" type="pres">
      <dgm:prSet presAssocID="{6C9FD797-9B15-4C3E-9A68-4E1754E8D8D1}" presName="spacerL" presStyleCnt="0"/>
      <dgm:spPr/>
    </dgm:pt>
    <dgm:pt modelId="{C3114955-5038-46AB-A7F2-E082B7149194}" type="pres">
      <dgm:prSet presAssocID="{6C9FD797-9B15-4C3E-9A68-4E1754E8D8D1}" presName="sibTrans" presStyleLbl="sibTrans2D1" presStyleIdx="2" presStyleCnt="4"/>
      <dgm:spPr/>
    </dgm:pt>
    <dgm:pt modelId="{FC4C29D8-C79D-4905-9883-5718BDB8D596}" type="pres">
      <dgm:prSet presAssocID="{6C9FD797-9B15-4C3E-9A68-4E1754E8D8D1}" presName="spacerR" presStyleCnt="0"/>
      <dgm:spPr/>
    </dgm:pt>
    <dgm:pt modelId="{22BE4D03-141D-431C-8443-DE6B44E6221B}" type="pres">
      <dgm:prSet presAssocID="{E2376622-ED66-4D31-BA80-2B1CE736581F}" presName="node" presStyleLbl="node1" presStyleIdx="3" presStyleCnt="5">
        <dgm:presLayoutVars>
          <dgm:bulletEnabled val="1"/>
        </dgm:presLayoutVars>
      </dgm:prSet>
      <dgm:spPr/>
    </dgm:pt>
    <dgm:pt modelId="{D426B748-3280-4EF0-8E23-68E73F062574}" type="pres">
      <dgm:prSet presAssocID="{0E403660-B608-4C04-9A8C-D384BABE003A}" presName="spacerL" presStyleCnt="0"/>
      <dgm:spPr/>
    </dgm:pt>
    <dgm:pt modelId="{242BB877-D9B5-4657-A738-9955FD0894A5}" type="pres">
      <dgm:prSet presAssocID="{0E403660-B608-4C04-9A8C-D384BABE003A}" presName="sibTrans" presStyleLbl="sibTrans2D1" presStyleIdx="3" presStyleCnt="4"/>
      <dgm:spPr/>
    </dgm:pt>
    <dgm:pt modelId="{E458FA74-87D5-4F75-86B2-9A56A01D3B35}" type="pres">
      <dgm:prSet presAssocID="{0E403660-B608-4C04-9A8C-D384BABE003A}" presName="spacerR" presStyleCnt="0"/>
      <dgm:spPr/>
    </dgm:pt>
    <dgm:pt modelId="{AA1A2D56-0D62-43AD-AF4E-8221F33FA01F}" type="pres">
      <dgm:prSet presAssocID="{775D982A-9D6A-43FD-9761-2BADFAD95830}" presName="node" presStyleLbl="node1" presStyleIdx="4" presStyleCnt="5">
        <dgm:presLayoutVars>
          <dgm:bulletEnabled val="1"/>
        </dgm:presLayoutVars>
      </dgm:prSet>
      <dgm:spPr>
        <a:prstGeom prst="can">
          <a:avLst/>
        </a:prstGeom>
      </dgm:spPr>
    </dgm:pt>
  </dgm:ptLst>
  <dgm:cxnLst>
    <dgm:cxn modelId="{AE8E2C08-36E9-4B97-A8B4-D33C4C27E0D3}" type="presOf" srcId="{E2376622-ED66-4D31-BA80-2B1CE736581F}" destId="{22BE4D03-141D-431C-8443-DE6B44E6221B}" srcOrd="0" destOrd="0" presId="urn:microsoft.com/office/officeart/2005/8/layout/equation1"/>
    <dgm:cxn modelId="{056C6E14-FE3A-4596-94DB-D160CD4D7325}" srcId="{B7C0D53C-F90B-487B-8269-29FF66ECF965}" destId="{2F8A02A9-FB48-442A-A241-2EBDC2B3783D}" srcOrd="1" destOrd="0" parTransId="{F8AC9EF7-0C3C-4D6B-9D76-5756040FE13E}" sibTransId="{29C960EB-BADE-43C7-8BCD-8C1311BEF273}"/>
    <dgm:cxn modelId="{B190FC2D-C1BF-4B73-8972-1E7F4581B915}" srcId="{B7C0D53C-F90B-487B-8269-29FF66ECF965}" destId="{775D982A-9D6A-43FD-9761-2BADFAD95830}" srcOrd="4" destOrd="0" parTransId="{D8F6F8AB-0EE0-4E5A-ACE1-0B40CDD5F0CE}" sibTransId="{7B097A5B-C751-4BD1-B357-0F349AC21EEA}"/>
    <dgm:cxn modelId="{BFBFC43F-626E-4146-8A54-E4A6A5DAD780}" srcId="{B7C0D53C-F90B-487B-8269-29FF66ECF965}" destId="{E2376622-ED66-4D31-BA80-2B1CE736581F}" srcOrd="3" destOrd="0" parTransId="{DD737167-D08C-4C23-ADDB-4A80AC8EBBA6}" sibTransId="{0E403660-B608-4C04-9A8C-D384BABE003A}"/>
    <dgm:cxn modelId="{943EF157-6A9E-4FED-9E0B-9D085C381F45}" srcId="{B7C0D53C-F90B-487B-8269-29FF66ECF965}" destId="{F9F31071-5AB8-4D36-A774-A5C3A9CC33A5}" srcOrd="2" destOrd="0" parTransId="{4D120D49-3F29-4699-8AEC-51275A18F7AB}" sibTransId="{6C9FD797-9B15-4C3E-9A68-4E1754E8D8D1}"/>
    <dgm:cxn modelId="{35EC957D-E59E-4718-9F71-CD5934E1C626}" type="presOf" srcId="{46EEF603-A73B-4FD5-A0D0-BF721E72D8BE}" destId="{4D6F66D4-E929-411A-83F5-A5EEAC2AAF6D}" srcOrd="0" destOrd="0" presId="urn:microsoft.com/office/officeart/2005/8/layout/equation1"/>
    <dgm:cxn modelId="{1A618783-6333-4C73-A703-00156140E420}" type="presOf" srcId="{2F8A02A9-FB48-442A-A241-2EBDC2B3783D}" destId="{A1826D98-8A41-4920-B2C8-FC07C61E7CF2}" srcOrd="0" destOrd="0" presId="urn:microsoft.com/office/officeart/2005/8/layout/equation1"/>
    <dgm:cxn modelId="{B2FB5A84-8645-4BFA-A7B4-0246C6A58285}" type="presOf" srcId="{6C9FD797-9B15-4C3E-9A68-4E1754E8D8D1}" destId="{C3114955-5038-46AB-A7F2-E082B7149194}" srcOrd="0" destOrd="0" presId="urn:microsoft.com/office/officeart/2005/8/layout/equation1"/>
    <dgm:cxn modelId="{7DEE9090-37C7-41A8-8157-7CBB6E4BA502}" srcId="{B7C0D53C-F90B-487B-8269-29FF66ECF965}" destId="{46EEF603-A73B-4FD5-A0D0-BF721E72D8BE}" srcOrd="0" destOrd="0" parTransId="{AB2F7F05-AD67-4B41-B643-1ACD9A8BCFD6}" sibTransId="{2C135019-D29D-48CC-814E-C286CC615B63}"/>
    <dgm:cxn modelId="{596E0AA0-2A0B-4118-BE2E-11FDA3B01DD7}" type="presOf" srcId="{29C960EB-BADE-43C7-8BCD-8C1311BEF273}" destId="{18FD3E56-7392-4D97-A3D7-116BF177A41A}" srcOrd="0" destOrd="0" presId="urn:microsoft.com/office/officeart/2005/8/layout/equation1"/>
    <dgm:cxn modelId="{AF6B84C5-881F-45F3-9C77-832A674E7C37}" type="presOf" srcId="{0E403660-B608-4C04-9A8C-D384BABE003A}" destId="{242BB877-D9B5-4657-A738-9955FD0894A5}" srcOrd="0" destOrd="0" presId="urn:microsoft.com/office/officeart/2005/8/layout/equation1"/>
    <dgm:cxn modelId="{9426CBD0-7EB1-4A42-A4F9-B50AE41C9D6B}" type="presOf" srcId="{F9F31071-5AB8-4D36-A774-A5C3A9CC33A5}" destId="{92353774-9662-4F12-8D38-20366330469B}" srcOrd="0" destOrd="0" presId="urn:microsoft.com/office/officeart/2005/8/layout/equation1"/>
    <dgm:cxn modelId="{FF0B35D1-0519-454D-B531-5BC10C351687}" type="presOf" srcId="{775D982A-9D6A-43FD-9761-2BADFAD95830}" destId="{AA1A2D56-0D62-43AD-AF4E-8221F33FA01F}" srcOrd="0" destOrd="0" presId="urn:microsoft.com/office/officeart/2005/8/layout/equation1"/>
    <dgm:cxn modelId="{9CCE6BD2-5E2C-40F2-89A9-997C7C68E9D7}" type="presOf" srcId="{B7C0D53C-F90B-487B-8269-29FF66ECF965}" destId="{634A6BD1-FCBD-409F-B171-60680E97B117}" srcOrd="0" destOrd="0" presId="urn:microsoft.com/office/officeart/2005/8/layout/equation1"/>
    <dgm:cxn modelId="{61BA20FB-96DD-40E6-9AF6-86E988C7905B}" type="presOf" srcId="{2C135019-D29D-48CC-814E-C286CC615B63}" destId="{EB6D8931-5C55-4C9E-810D-40FD2546316A}" srcOrd="0" destOrd="0" presId="urn:microsoft.com/office/officeart/2005/8/layout/equation1"/>
    <dgm:cxn modelId="{8F325F9D-F798-4C19-95D8-25558EA62285}" type="presParOf" srcId="{634A6BD1-FCBD-409F-B171-60680E97B117}" destId="{4D6F66D4-E929-411A-83F5-A5EEAC2AAF6D}" srcOrd="0" destOrd="0" presId="urn:microsoft.com/office/officeart/2005/8/layout/equation1"/>
    <dgm:cxn modelId="{25ED03A9-15FC-4743-84E4-5E135689EB48}" type="presParOf" srcId="{634A6BD1-FCBD-409F-B171-60680E97B117}" destId="{A7B20178-17C5-47CD-9356-A270AA7A079C}" srcOrd="1" destOrd="0" presId="urn:microsoft.com/office/officeart/2005/8/layout/equation1"/>
    <dgm:cxn modelId="{3C595566-2D2A-4E7C-B958-ABBE969825E2}" type="presParOf" srcId="{634A6BD1-FCBD-409F-B171-60680E97B117}" destId="{EB6D8931-5C55-4C9E-810D-40FD2546316A}" srcOrd="2" destOrd="0" presId="urn:microsoft.com/office/officeart/2005/8/layout/equation1"/>
    <dgm:cxn modelId="{309367CD-A067-4197-9F6B-FFCBBB333E56}" type="presParOf" srcId="{634A6BD1-FCBD-409F-B171-60680E97B117}" destId="{E4606CD0-33F1-4918-B773-53A5C0CD36DF}" srcOrd="3" destOrd="0" presId="urn:microsoft.com/office/officeart/2005/8/layout/equation1"/>
    <dgm:cxn modelId="{22CE27FC-3B0A-45C0-95C5-7BE66CE5CEAA}" type="presParOf" srcId="{634A6BD1-FCBD-409F-B171-60680E97B117}" destId="{A1826D98-8A41-4920-B2C8-FC07C61E7CF2}" srcOrd="4" destOrd="0" presId="urn:microsoft.com/office/officeart/2005/8/layout/equation1"/>
    <dgm:cxn modelId="{BE9476C2-7B21-418E-857C-CC13F60C0B0C}" type="presParOf" srcId="{634A6BD1-FCBD-409F-B171-60680E97B117}" destId="{5A2CB303-F99C-4E98-A89D-944D6B40A137}" srcOrd="5" destOrd="0" presId="urn:microsoft.com/office/officeart/2005/8/layout/equation1"/>
    <dgm:cxn modelId="{ECB5AF38-4F86-4D77-9961-CDD5166F771F}" type="presParOf" srcId="{634A6BD1-FCBD-409F-B171-60680E97B117}" destId="{18FD3E56-7392-4D97-A3D7-116BF177A41A}" srcOrd="6" destOrd="0" presId="urn:microsoft.com/office/officeart/2005/8/layout/equation1"/>
    <dgm:cxn modelId="{98761067-348B-4112-A695-D305E93041FF}" type="presParOf" srcId="{634A6BD1-FCBD-409F-B171-60680E97B117}" destId="{4DE57A4C-3802-425A-AC1A-C8A73AAF0313}" srcOrd="7" destOrd="0" presId="urn:microsoft.com/office/officeart/2005/8/layout/equation1"/>
    <dgm:cxn modelId="{E686B288-87FE-4749-9696-16D5CC58ECE2}" type="presParOf" srcId="{634A6BD1-FCBD-409F-B171-60680E97B117}" destId="{92353774-9662-4F12-8D38-20366330469B}" srcOrd="8" destOrd="0" presId="urn:microsoft.com/office/officeart/2005/8/layout/equation1"/>
    <dgm:cxn modelId="{402D0E32-E61C-4D63-8CDA-5E4D0B90199F}" type="presParOf" srcId="{634A6BD1-FCBD-409F-B171-60680E97B117}" destId="{340E8284-372A-4C8F-A49C-6ADA1AF44CED}" srcOrd="9" destOrd="0" presId="urn:microsoft.com/office/officeart/2005/8/layout/equation1"/>
    <dgm:cxn modelId="{B5946048-2331-45E3-BB79-57D4318AF849}" type="presParOf" srcId="{634A6BD1-FCBD-409F-B171-60680E97B117}" destId="{C3114955-5038-46AB-A7F2-E082B7149194}" srcOrd="10" destOrd="0" presId="urn:microsoft.com/office/officeart/2005/8/layout/equation1"/>
    <dgm:cxn modelId="{3D2E6348-A3B8-45DB-A750-8753848AC49B}" type="presParOf" srcId="{634A6BD1-FCBD-409F-B171-60680E97B117}" destId="{FC4C29D8-C79D-4905-9883-5718BDB8D596}" srcOrd="11" destOrd="0" presId="urn:microsoft.com/office/officeart/2005/8/layout/equation1"/>
    <dgm:cxn modelId="{FD4BD95F-13F3-4804-9F0A-C9DEE1E9EA70}" type="presParOf" srcId="{634A6BD1-FCBD-409F-B171-60680E97B117}" destId="{22BE4D03-141D-431C-8443-DE6B44E6221B}" srcOrd="12" destOrd="0" presId="urn:microsoft.com/office/officeart/2005/8/layout/equation1"/>
    <dgm:cxn modelId="{11A456EC-961D-4D40-9058-2DF6D9C066B6}" type="presParOf" srcId="{634A6BD1-FCBD-409F-B171-60680E97B117}" destId="{D426B748-3280-4EF0-8E23-68E73F062574}" srcOrd="13" destOrd="0" presId="urn:microsoft.com/office/officeart/2005/8/layout/equation1"/>
    <dgm:cxn modelId="{3C5C4B90-0D44-4A15-B83B-D879722EBFEF}" type="presParOf" srcId="{634A6BD1-FCBD-409F-B171-60680E97B117}" destId="{242BB877-D9B5-4657-A738-9955FD0894A5}" srcOrd="14" destOrd="0" presId="urn:microsoft.com/office/officeart/2005/8/layout/equation1"/>
    <dgm:cxn modelId="{AAF4FDF2-12EC-4313-AFE5-1E459B77D8BA}" type="presParOf" srcId="{634A6BD1-FCBD-409F-B171-60680E97B117}" destId="{E458FA74-87D5-4F75-86B2-9A56A01D3B35}" srcOrd="15" destOrd="0" presId="urn:microsoft.com/office/officeart/2005/8/layout/equation1"/>
    <dgm:cxn modelId="{C8784202-9112-43BB-BE44-9CFEF9ED3990}" type="presParOf" srcId="{634A6BD1-FCBD-409F-B171-60680E97B117}" destId="{AA1A2D56-0D62-43AD-AF4E-8221F33FA01F}" srcOrd="16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910D5CB-DDB6-4711-96C9-7FAF0D2F33B9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AU"/>
        </a:p>
      </dgm:t>
    </dgm:pt>
    <dgm:pt modelId="{95064290-B4F4-446D-B026-F78F972570B0}">
      <dgm:prSet/>
      <dgm:spPr/>
      <dgm:t>
        <a:bodyPr/>
        <a:lstStyle/>
        <a:p>
          <a:pPr algn="ctr"/>
          <a:r>
            <a:rPr lang="en-US" b="1" dirty="0"/>
            <a:t>1. Unsupervised Models</a:t>
          </a:r>
          <a:br>
            <a:rPr lang="en-US" dirty="0"/>
          </a:br>
          <a:r>
            <a:rPr lang="en-US" dirty="0"/>
            <a:t>Numerical Evaluation</a:t>
          </a:r>
          <a:endParaRPr lang="en-AU" dirty="0"/>
        </a:p>
      </dgm:t>
    </dgm:pt>
    <dgm:pt modelId="{897ED345-ACD6-47A5-892F-6AFE5983DE48}" type="parTrans" cxnId="{2F673207-852C-4B74-85BD-6824BBE88C32}">
      <dgm:prSet/>
      <dgm:spPr/>
      <dgm:t>
        <a:bodyPr/>
        <a:lstStyle/>
        <a:p>
          <a:endParaRPr lang="en-AU"/>
        </a:p>
      </dgm:t>
    </dgm:pt>
    <dgm:pt modelId="{791A8CF1-1FED-4CB0-B476-6109B037D1F6}" type="sibTrans" cxnId="{2F673207-852C-4B74-85BD-6824BBE88C32}">
      <dgm:prSet/>
      <dgm:spPr/>
      <dgm:t>
        <a:bodyPr/>
        <a:lstStyle/>
        <a:p>
          <a:endParaRPr lang="en-AU"/>
        </a:p>
      </dgm:t>
    </dgm:pt>
    <dgm:pt modelId="{D8EDFCDA-3CF8-4035-A8A8-05F232F81B07}">
      <dgm:prSet/>
      <dgm:spPr/>
      <dgm:t>
        <a:bodyPr/>
        <a:lstStyle/>
        <a:p>
          <a:pPr algn="ctr"/>
          <a:r>
            <a:rPr lang="en-US" b="1" dirty="0"/>
            <a:t>2. NLP + Unsupervised Models</a:t>
          </a:r>
          <a:br>
            <a:rPr lang="en-US" dirty="0"/>
          </a:br>
          <a:r>
            <a:rPr lang="en-US" b="0" dirty="0"/>
            <a:t>LLM Generated Descriptions &amp; Evaluation</a:t>
          </a:r>
          <a:endParaRPr lang="en-AU" b="0" dirty="0"/>
        </a:p>
      </dgm:t>
    </dgm:pt>
    <dgm:pt modelId="{5E24A976-F308-40BA-8FC1-B1D19BF11BB7}" type="parTrans" cxnId="{E174F5E0-709A-42CD-BE5D-BED779DE4804}">
      <dgm:prSet/>
      <dgm:spPr/>
      <dgm:t>
        <a:bodyPr/>
        <a:lstStyle/>
        <a:p>
          <a:endParaRPr lang="en-AU"/>
        </a:p>
      </dgm:t>
    </dgm:pt>
    <dgm:pt modelId="{22B4D5D7-B40F-4678-9D6C-0AC82992B21B}" type="sibTrans" cxnId="{E174F5E0-709A-42CD-BE5D-BED779DE4804}">
      <dgm:prSet/>
      <dgm:spPr/>
      <dgm:t>
        <a:bodyPr/>
        <a:lstStyle/>
        <a:p>
          <a:endParaRPr lang="en-AU"/>
        </a:p>
      </dgm:t>
    </dgm:pt>
    <dgm:pt modelId="{C90B5DDB-A9A5-4021-BDE9-9A3ADD918BCF}">
      <dgm:prSet/>
      <dgm:spPr/>
      <dgm:t>
        <a:bodyPr/>
        <a:lstStyle/>
        <a:p>
          <a:pPr algn="ctr"/>
          <a:r>
            <a:rPr lang="en-US" b="1" dirty="0"/>
            <a:t>3. Clusters Conclusion</a:t>
          </a:r>
          <a:br>
            <a:rPr lang="en-US" dirty="0"/>
          </a:br>
          <a:r>
            <a:rPr lang="en-US" dirty="0"/>
            <a:t>Insights and Final Interpretation</a:t>
          </a:r>
          <a:endParaRPr lang="en-AU" dirty="0"/>
        </a:p>
      </dgm:t>
    </dgm:pt>
    <dgm:pt modelId="{CB4FC91F-47E5-4FC1-8A52-3E50B2D659DC}" type="parTrans" cxnId="{72637813-EAA0-4EB2-B703-EC2A9BF5895F}">
      <dgm:prSet/>
      <dgm:spPr/>
      <dgm:t>
        <a:bodyPr/>
        <a:lstStyle/>
        <a:p>
          <a:endParaRPr lang="en-AU"/>
        </a:p>
      </dgm:t>
    </dgm:pt>
    <dgm:pt modelId="{CC3D913F-86D9-45CF-998F-B49D5D7D1854}" type="sibTrans" cxnId="{72637813-EAA0-4EB2-B703-EC2A9BF5895F}">
      <dgm:prSet/>
      <dgm:spPr/>
      <dgm:t>
        <a:bodyPr/>
        <a:lstStyle/>
        <a:p>
          <a:endParaRPr lang="en-AU"/>
        </a:p>
      </dgm:t>
    </dgm:pt>
    <dgm:pt modelId="{C0D29755-F279-46A6-82AF-ED6A7B03763B}" type="pres">
      <dgm:prSet presAssocID="{A910D5CB-DDB6-4711-96C9-7FAF0D2F33B9}" presName="linear" presStyleCnt="0">
        <dgm:presLayoutVars>
          <dgm:animLvl val="lvl"/>
          <dgm:resizeHandles val="exact"/>
        </dgm:presLayoutVars>
      </dgm:prSet>
      <dgm:spPr/>
    </dgm:pt>
    <dgm:pt modelId="{DB924B2E-0C0A-4D61-9F87-2C93BEF64384}" type="pres">
      <dgm:prSet presAssocID="{95064290-B4F4-446D-B026-F78F972570B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08CECAE-F6E6-4DA4-B90B-952A35F5BF36}" type="pres">
      <dgm:prSet presAssocID="{791A8CF1-1FED-4CB0-B476-6109B037D1F6}" presName="spacer" presStyleCnt="0"/>
      <dgm:spPr/>
    </dgm:pt>
    <dgm:pt modelId="{6570286F-8CF6-440B-A6EC-A8B62467806A}" type="pres">
      <dgm:prSet presAssocID="{D8EDFCDA-3CF8-4035-A8A8-05F232F81B0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83FE958-0D69-4001-AE56-0F45CECFCBA9}" type="pres">
      <dgm:prSet presAssocID="{22B4D5D7-B40F-4678-9D6C-0AC82992B21B}" presName="spacer" presStyleCnt="0"/>
      <dgm:spPr/>
    </dgm:pt>
    <dgm:pt modelId="{CCE9C8CB-B0FC-42FC-B754-3AF8D75B77F8}" type="pres">
      <dgm:prSet presAssocID="{C90B5DDB-A9A5-4021-BDE9-9A3ADD918BCF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2F673207-852C-4B74-85BD-6824BBE88C32}" srcId="{A910D5CB-DDB6-4711-96C9-7FAF0D2F33B9}" destId="{95064290-B4F4-446D-B026-F78F972570B0}" srcOrd="0" destOrd="0" parTransId="{897ED345-ACD6-47A5-892F-6AFE5983DE48}" sibTransId="{791A8CF1-1FED-4CB0-B476-6109B037D1F6}"/>
    <dgm:cxn modelId="{72637813-EAA0-4EB2-B703-EC2A9BF5895F}" srcId="{A910D5CB-DDB6-4711-96C9-7FAF0D2F33B9}" destId="{C90B5DDB-A9A5-4021-BDE9-9A3ADD918BCF}" srcOrd="2" destOrd="0" parTransId="{CB4FC91F-47E5-4FC1-8A52-3E50B2D659DC}" sibTransId="{CC3D913F-86D9-45CF-998F-B49D5D7D1854}"/>
    <dgm:cxn modelId="{45A80118-5B83-40E7-AAC9-EACF9012ECAE}" type="presOf" srcId="{D8EDFCDA-3CF8-4035-A8A8-05F232F81B07}" destId="{6570286F-8CF6-440B-A6EC-A8B62467806A}" srcOrd="0" destOrd="0" presId="urn:microsoft.com/office/officeart/2005/8/layout/vList2"/>
    <dgm:cxn modelId="{8B2CD442-42BC-446B-BF43-432983ABF0DB}" type="presOf" srcId="{95064290-B4F4-446D-B026-F78F972570B0}" destId="{DB924B2E-0C0A-4D61-9F87-2C93BEF64384}" srcOrd="0" destOrd="0" presId="urn:microsoft.com/office/officeart/2005/8/layout/vList2"/>
    <dgm:cxn modelId="{FF78E67D-80EB-4909-8EF0-D3A465D406F0}" type="presOf" srcId="{A910D5CB-DDB6-4711-96C9-7FAF0D2F33B9}" destId="{C0D29755-F279-46A6-82AF-ED6A7B03763B}" srcOrd="0" destOrd="0" presId="urn:microsoft.com/office/officeart/2005/8/layout/vList2"/>
    <dgm:cxn modelId="{E174F5E0-709A-42CD-BE5D-BED779DE4804}" srcId="{A910D5CB-DDB6-4711-96C9-7FAF0D2F33B9}" destId="{D8EDFCDA-3CF8-4035-A8A8-05F232F81B07}" srcOrd="1" destOrd="0" parTransId="{5E24A976-F308-40BA-8FC1-B1D19BF11BB7}" sibTransId="{22B4D5D7-B40F-4678-9D6C-0AC82992B21B}"/>
    <dgm:cxn modelId="{B58DBDE9-4D26-44DD-A8B9-F97BF7E8A803}" type="presOf" srcId="{C90B5DDB-A9A5-4021-BDE9-9A3ADD918BCF}" destId="{CCE9C8CB-B0FC-42FC-B754-3AF8D75B77F8}" srcOrd="0" destOrd="0" presId="urn:microsoft.com/office/officeart/2005/8/layout/vList2"/>
    <dgm:cxn modelId="{2D7AE314-B49F-4AF3-BC6A-DF309D37A1CB}" type="presParOf" srcId="{C0D29755-F279-46A6-82AF-ED6A7B03763B}" destId="{DB924B2E-0C0A-4D61-9F87-2C93BEF64384}" srcOrd="0" destOrd="0" presId="urn:microsoft.com/office/officeart/2005/8/layout/vList2"/>
    <dgm:cxn modelId="{22A536E8-4C87-431D-B981-8C5A7033AB8A}" type="presParOf" srcId="{C0D29755-F279-46A6-82AF-ED6A7B03763B}" destId="{A08CECAE-F6E6-4DA4-B90B-952A35F5BF36}" srcOrd="1" destOrd="0" presId="urn:microsoft.com/office/officeart/2005/8/layout/vList2"/>
    <dgm:cxn modelId="{7B7D6583-21C0-4FE9-91C9-8E32A13EBB48}" type="presParOf" srcId="{C0D29755-F279-46A6-82AF-ED6A7B03763B}" destId="{6570286F-8CF6-440B-A6EC-A8B62467806A}" srcOrd="2" destOrd="0" presId="urn:microsoft.com/office/officeart/2005/8/layout/vList2"/>
    <dgm:cxn modelId="{440F13A1-1DF5-434F-B463-FC0466D15DA0}" type="presParOf" srcId="{C0D29755-F279-46A6-82AF-ED6A7B03763B}" destId="{583FE958-0D69-4001-AE56-0F45CECFCBA9}" srcOrd="3" destOrd="0" presId="urn:microsoft.com/office/officeart/2005/8/layout/vList2"/>
    <dgm:cxn modelId="{9F1DF1CF-C3CB-4B12-8DA0-BA2DEF117EF0}" type="presParOf" srcId="{C0D29755-F279-46A6-82AF-ED6A7B03763B}" destId="{CCE9C8CB-B0FC-42FC-B754-3AF8D75B77F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910D5CB-DDB6-4711-96C9-7FAF0D2F33B9}" type="doc">
      <dgm:prSet loTypeId="urn:microsoft.com/office/officeart/2005/8/layout/vList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AU"/>
        </a:p>
      </dgm:t>
    </dgm:pt>
    <dgm:pt modelId="{7801BC0C-FFB2-4020-9AFC-EDFA5ED3CC54}">
      <dgm:prSet/>
      <dgm:spPr/>
      <dgm:t>
        <a:bodyPr/>
        <a:lstStyle/>
        <a:p>
          <a:pPr algn="ctr"/>
          <a:r>
            <a:rPr lang="en-US" b="1" dirty="0"/>
            <a:t>1. Model Impact</a:t>
          </a:r>
          <a:br>
            <a:rPr lang="en-US" dirty="0"/>
          </a:br>
          <a:endParaRPr lang="en-AU" dirty="0"/>
        </a:p>
      </dgm:t>
    </dgm:pt>
    <dgm:pt modelId="{63F7E11F-6AFC-4380-A679-F7B7DE8B6040}" type="parTrans" cxnId="{8CABECFF-A078-417D-87F5-1DA99271C82D}">
      <dgm:prSet/>
      <dgm:spPr/>
      <dgm:t>
        <a:bodyPr/>
        <a:lstStyle/>
        <a:p>
          <a:endParaRPr lang="en-AU"/>
        </a:p>
      </dgm:t>
    </dgm:pt>
    <dgm:pt modelId="{A7378537-F1B9-497B-9CC6-8811A0ED2EAC}" type="sibTrans" cxnId="{8CABECFF-A078-417D-87F5-1DA99271C82D}">
      <dgm:prSet/>
      <dgm:spPr/>
      <dgm:t>
        <a:bodyPr/>
        <a:lstStyle/>
        <a:p>
          <a:endParaRPr lang="en-AU"/>
        </a:p>
      </dgm:t>
    </dgm:pt>
    <dgm:pt modelId="{95064290-B4F4-446D-B026-F78F972570B0}">
      <dgm:prSet/>
      <dgm:spPr/>
      <dgm:t>
        <a:bodyPr/>
        <a:lstStyle/>
        <a:p>
          <a:pPr algn="ctr"/>
          <a:r>
            <a:rPr lang="en-US" b="1" dirty="0"/>
            <a:t>2. Why it matters</a:t>
          </a:r>
          <a:br>
            <a:rPr lang="en-US" dirty="0"/>
          </a:br>
          <a:r>
            <a:rPr lang="en-AU" dirty="0"/>
            <a:t>⚠️</a:t>
          </a:r>
          <a:r>
            <a:rPr lang="en-US" dirty="0"/>
            <a:t>Case Study Example</a:t>
          </a:r>
          <a:endParaRPr lang="en-AU" dirty="0"/>
        </a:p>
      </dgm:t>
    </dgm:pt>
    <dgm:pt modelId="{897ED345-ACD6-47A5-892F-6AFE5983DE48}" type="parTrans" cxnId="{2F673207-852C-4B74-85BD-6824BBE88C32}">
      <dgm:prSet/>
      <dgm:spPr/>
      <dgm:t>
        <a:bodyPr/>
        <a:lstStyle/>
        <a:p>
          <a:endParaRPr lang="en-AU"/>
        </a:p>
      </dgm:t>
    </dgm:pt>
    <dgm:pt modelId="{791A8CF1-1FED-4CB0-B476-6109B037D1F6}" type="sibTrans" cxnId="{2F673207-852C-4B74-85BD-6824BBE88C32}">
      <dgm:prSet/>
      <dgm:spPr/>
      <dgm:t>
        <a:bodyPr/>
        <a:lstStyle/>
        <a:p>
          <a:endParaRPr lang="en-AU"/>
        </a:p>
      </dgm:t>
    </dgm:pt>
    <dgm:pt modelId="{D8EDFCDA-3CF8-4035-A8A8-05F232F81B07}">
      <dgm:prSet/>
      <dgm:spPr/>
      <dgm:t>
        <a:bodyPr/>
        <a:lstStyle/>
        <a:p>
          <a:pPr algn="ctr"/>
          <a:r>
            <a:rPr lang="en-US" b="1" dirty="0"/>
            <a:t>3. Stakeholder Action Plan</a:t>
          </a:r>
          <a:br>
            <a:rPr lang="en-US" dirty="0"/>
          </a:br>
          <a:endParaRPr lang="en-AU" dirty="0"/>
        </a:p>
      </dgm:t>
    </dgm:pt>
    <dgm:pt modelId="{5E24A976-F308-40BA-8FC1-B1D19BF11BB7}" type="parTrans" cxnId="{E174F5E0-709A-42CD-BE5D-BED779DE4804}">
      <dgm:prSet/>
      <dgm:spPr/>
      <dgm:t>
        <a:bodyPr/>
        <a:lstStyle/>
        <a:p>
          <a:endParaRPr lang="en-AU"/>
        </a:p>
      </dgm:t>
    </dgm:pt>
    <dgm:pt modelId="{22B4D5D7-B40F-4678-9D6C-0AC82992B21B}" type="sibTrans" cxnId="{E174F5E0-709A-42CD-BE5D-BED779DE4804}">
      <dgm:prSet/>
      <dgm:spPr/>
      <dgm:t>
        <a:bodyPr/>
        <a:lstStyle/>
        <a:p>
          <a:endParaRPr lang="en-AU"/>
        </a:p>
      </dgm:t>
    </dgm:pt>
    <dgm:pt modelId="{C90B5DDB-A9A5-4021-BDE9-9A3ADD918BCF}">
      <dgm:prSet/>
      <dgm:spPr/>
      <dgm:t>
        <a:bodyPr/>
        <a:lstStyle/>
        <a:p>
          <a:pPr algn="ctr"/>
          <a:r>
            <a:rPr lang="en-US" b="1" dirty="0"/>
            <a:t>4. Future Improvements &amp; Limitations Awareness</a:t>
          </a:r>
          <a:br>
            <a:rPr lang="en-US" dirty="0"/>
          </a:br>
          <a:endParaRPr lang="en-AU" dirty="0"/>
        </a:p>
      </dgm:t>
    </dgm:pt>
    <dgm:pt modelId="{CB4FC91F-47E5-4FC1-8A52-3E50B2D659DC}" type="parTrans" cxnId="{72637813-EAA0-4EB2-B703-EC2A9BF5895F}">
      <dgm:prSet/>
      <dgm:spPr/>
      <dgm:t>
        <a:bodyPr/>
        <a:lstStyle/>
        <a:p>
          <a:endParaRPr lang="en-AU"/>
        </a:p>
      </dgm:t>
    </dgm:pt>
    <dgm:pt modelId="{CC3D913F-86D9-45CF-998F-B49D5D7D1854}" type="sibTrans" cxnId="{72637813-EAA0-4EB2-B703-EC2A9BF5895F}">
      <dgm:prSet/>
      <dgm:spPr/>
      <dgm:t>
        <a:bodyPr/>
        <a:lstStyle/>
        <a:p>
          <a:endParaRPr lang="en-AU"/>
        </a:p>
      </dgm:t>
    </dgm:pt>
    <dgm:pt modelId="{527246B4-FFF2-4EEA-A5E8-CBF97E50136F}" type="pres">
      <dgm:prSet presAssocID="{A910D5CB-DDB6-4711-96C9-7FAF0D2F33B9}" presName="linear" presStyleCnt="0">
        <dgm:presLayoutVars>
          <dgm:animLvl val="lvl"/>
          <dgm:resizeHandles val="exact"/>
        </dgm:presLayoutVars>
      </dgm:prSet>
      <dgm:spPr/>
    </dgm:pt>
    <dgm:pt modelId="{9094BB55-DC38-490A-9998-B319132A0F2F}" type="pres">
      <dgm:prSet presAssocID="{7801BC0C-FFB2-4020-9AFC-EDFA5ED3CC5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C030609F-1480-4395-978C-40DFD9B1949D}" type="pres">
      <dgm:prSet presAssocID="{A7378537-F1B9-497B-9CC6-8811A0ED2EAC}" presName="spacer" presStyleCnt="0"/>
      <dgm:spPr/>
    </dgm:pt>
    <dgm:pt modelId="{9656DE6D-3626-45AF-B093-3EFB64210504}" type="pres">
      <dgm:prSet presAssocID="{95064290-B4F4-446D-B026-F78F972570B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BDCB2325-747C-434C-A4BC-80C55B063132}" type="pres">
      <dgm:prSet presAssocID="{791A8CF1-1FED-4CB0-B476-6109B037D1F6}" presName="spacer" presStyleCnt="0"/>
      <dgm:spPr/>
    </dgm:pt>
    <dgm:pt modelId="{1CA2EFEC-3CCC-4C09-AF07-DCBEC0542EEA}" type="pres">
      <dgm:prSet presAssocID="{D8EDFCDA-3CF8-4035-A8A8-05F232F81B07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2247AA47-A478-4E76-84BD-88A172681165}" type="pres">
      <dgm:prSet presAssocID="{22B4D5D7-B40F-4678-9D6C-0AC82992B21B}" presName="spacer" presStyleCnt="0"/>
      <dgm:spPr/>
    </dgm:pt>
    <dgm:pt modelId="{6DFDEC46-911B-479F-A909-10114C057D4A}" type="pres">
      <dgm:prSet presAssocID="{C90B5DDB-A9A5-4021-BDE9-9A3ADD918BCF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A326D202-D842-414C-A403-4EADEF1530C2}" type="presOf" srcId="{C90B5DDB-A9A5-4021-BDE9-9A3ADD918BCF}" destId="{6DFDEC46-911B-479F-A909-10114C057D4A}" srcOrd="0" destOrd="0" presId="urn:microsoft.com/office/officeart/2005/8/layout/vList2"/>
    <dgm:cxn modelId="{2F673207-852C-4B74-85BD-6824BBE88C32}" srcId="{A910D5CB-DDB6-4711-96C9-7FAF0D2F33B9}" destId="{95064290-B4F4-446D-B026-F78F972570B0}" srcOrd="1" destOrd="0" parTransId="{897ED345-ACD6-47A5-892F-6AFE5983DE48}" sibTransId="{791A8CF1-1FED-4CB0-B476-6109B037D1F6}"/>
    <dgm:cxn modelId="{72637813-EAA0-4EB2-B703-EC2A9BF5895F}" srcId="{A910D5CB-DDB6-4711-96C9-7FAF0D2F33B9}" destId="{C90B5DDB-A9A5-4021-BDE9-9A3ADD918BCF}" srcOrd="3" destOrd="0" parTransId="{CB4FC91F-47E5-4FC1-8A52-3E50B2D659DC}" sibTransId="{CC3D913F-86D9-45CF-998F-B49D5D7D1854}"/>
    <dgm:cxn modelId="{C6FCFA32-22B3-4E1E-A9E1-A30E55E73B18}" type="presOf" srcId="{D8EDFCDA-3CF8-4035-A8A8-05F232F81B07}" destId="{1CA2EFEC-3CCC-4C09-AF07-DCBEC0542EEA}" srcOrd="0" destOrd="0" presId="urn:microsoft.com/office/officeart/2005/8/layout/vList2"/>
    <dgm:cxn modelId="{684A404E-6C60-4144-BCB1-D42E5F57997C}" type="presOf" srcId="{A910D5CB-DDB6-4711-96C9-7FAF0D2F33B9}" destId="{527246B4-FFF2-4EEA-A5E8-CBF97E50136F}" srcOrd="0" destOrd="0" presId="urn:microsoft.com/office/officeart/2005/8/layout/vList2"/>
    <dgm:cxn modelId="{1C997F8E-9FCD-46A2-808A-E7C5C6845624}" type="presOf" srcId="{95064290-B4F4-446D-B026-F78F972570B0}" destId="{9656DE6D-3626-45AF-B093-3EFB64210504}" srcOrd="0" destOrd="0" presId="urn:microsoft.com/office/officeart/2005/8/layout/vList2"/>
    <dgm:cxn modelId="{335563B2-C0F6-4328-B14E-2CDF1E7AA44D}" type="presOf" srcId="{7801BC0C-FFB2-4020-9AFC-EDFA5ED3CC54}" destId="{9094BB55-DC38-490A-9998-B319132A0F2F}" srcOrd="0" destOrd="0" presId="urn:microsoft.com/office/officeart/2005/8/layout/vList2"/>
    <dgm:cxn modelId="{E174F5E0-709A-42CD-BE5D-BED779DE4804}" srcId="{A910D5CB-DDB6-4711-96C9-7FAF0D2F33B9}" destId="{D8EDFCDA-3CF8-4035-A8A8-05F232F81B07}" srcOrd="2" destOrd="0" parTransId="{5E24A976-F308-40BA-8FC1-B1D19BF11BB7}" sibTransId="{22B4D5D7-B40F-4678-9D6C-0AC82992B21B}"/>
    <dgm:cxn modelId="{8CABECFF-A078-417D-87F5-1DA99271C82D}" srcId="{A910D5CB-DDB6-4711-96C9-7FAF0D2F33B9}" destId="{7801BC0C-FFB2-4020-9AFC-EDFA5ED3CC54}" srcOrd="0" destOrd="0" parTransId="{63F7E11F-6AFC-4380-A679-F7B7DE8B6040}" sibTransId="{A7378537-F1B9-497B-9CC6-8811A0ED2EAC}"/>
    <dgm:cxn modelId="{E4874AE1-E7A9-4A22-AF9D-21B07FD0B7D5}" type="presParOf" srcId="{527246B4-FFF2-4EEA-A5E8-CBF97E50136F}" destId="{9094BB55-DC38-490A-9998-B319132A0F2F}" srcOrd="0" destOrd="0" presId="urn:microsoft.com/office/officeart/2005/8/layout/vList2"/>
    <dgm:cxn modelId="{6E853A19-5DC5-4896-90D9-835BEB4BB652}" type="presParOf" srcId="{527246B4-FFF2-4EEA-A5E8-CBF97E50136F}" destId="{C030609F-1480-4395-978C-40DFD9B1949D}" srcOrd="1" destOrd="0" presId="urn:microsoft.com/office/officeart/2005/8/layout/vList2"/>
    <dgm:cxn modelId="{D4C7AE07-7302-485F-9E63-0AE0E5C2880A}" type="presParOf" srcId="{527246B4-FFF2-4EEA-A5E8-CBF97E50136F}" destId="{9656DE6D-3626-45AF-B093-3EFB64210504}" srcOrd="2" destOrd="0" presId="urn:microsoft.com/office/officeart/2005/8/layout/vList2"/>
    <dgm:cxn modelId="{A9A7A0F7-CE44-431D-8A04-172BDCAFE619}" type="presParOf" srcId="{527246B4-FFF2-4EEA-A5E8-CBF97E50136F}" destId="{BDCB2325-747C-434C-A4BC-80C55B063132}" srcOrd="3" destOrd="0" presId="urn:microsoft.com/office/officeart/2005/8/layout/vList2"/>
    <dgm:cxn modelId="{F46B5497-459D-4E40-8E7C-BC975720C7E7}" type="presParOf" srcId="{527246B4-FFF2-4EEA-A5E8-CBF97E50136F}" destId="{1CA2EFEC-3CCC-4C09-AF07-DCBEC0542EEA}" srcOrd="4" destOrd="0" presId="urn:microsoft.com/office/officeart/2005/8/layout/vList2"/>
    <dgm:cxn modelId="{B43006E3-12AD-4BF3-A9C9-F9CC7969F29A}" type="presParOf" srcId="{527246B4-FFF2-4EEA-A5E8-CBF97E50136F}" destId="{2247AA47-A478-4E76-84BD-88A172681165}" srcOrd="5" destOrd="0" presId="urn:microsoft.com/office/officeart/2005/8/layout/vList2"/>
    <dgm:cxn modelId="{2E44BC38-EBC1-48BD-9C13-D5C695527A2F}" type="presParOf" srcId="{527246B4-FFF2-4EEA-A5E8-CBF97E50136F}" destId="{6DFDEC46-911B-479F-A909-10114C057D4A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6F66D4-E929-411A-83F5-A5EEAC2AAF6D}">
      <dsp:nvSpPr>
        <dsp:cNvPr id="0" name=""/>
        <dsp:cNvSpPr/>
      </dsp:nvSpPr>
      <dsp:spPr>
        <a:xfrm>
          <a:off x="13209" y="1799769"/>
          <a:ext cx="1784394" cy="178439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Intro</a:t>
          </a:r>
        </a:p>
      </dsp:txBody>
      <dsp:txXfrm>
        <a:off x="274527" y="2061087"/>
        <a:ext cx="1261758" cy="1261758"/>
      </dsp:txXfrm>
    </dsp:sp>
    <dsp:sp modelId="{EB6D8931-5C55-4C9E-810D-40FD2546316A}">
      <dsp:nvSpPr>
        <dsp:cNvPr id="0" name=""/>
        <dsp:cNvSpPr/>
      </dsp:nvSpPr>
      <dsp:spPr>
        <a:xfrm>
          <a:off x="1942496" y="2174492"/>
          <a:ext cx="1034948" cy="1034948"/>
        </a:xfrm>
        <a:prstGeom prst="mathPlus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1900" kern="1200"/>
        </a:p>
      </dsp:txBody>
      <dsp:txXfrm>
        <a:off x="2079678" y="2570256"/>
        <a:ext cx="760584" cy="243420"/>
      </dsp:txXfrm>
    </dsp:sp>
    <dsp:sp modelId="{A1826D98-8A41-4920-B2C8-FC07C61E7CF2}">
      <dsp:nvSpPr>
        <dsp:cNvPr id="0" name=""/>
        <dsp:cNvSpPr/>
      </dsp:nvSpPr>
      <dsp:spPr>
        <a:xfrm>
          <a:off x="3122338" y="1799769"/>
          <a:ext cx="1784394" cy="178439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Audience</a:t>
          </a:r>
        </a:p>
      </dsp:txBody>
      <dsp:txXfrm>
        <a:off x="3383656" y="2061087"/>
        <a:ext cx="1261758" cy="1261758"/>
      </dsp:txXfrm>
    </dsp:sp>
    <dsp:sp modelId="{18FD3E56-7392-4D97-A3D7-116BF177A41A}">
      <dsp:nvSpPr>
        <dsp:cNvPr id="0" name=""/>
        <dsp:cNvSpPr/>
      </dsp:nvSpPr>
      <dsp:spPr>
        <a:xfrm>
          <a:off x="5051626" y="2174492"/>
          <a:ext cx="1034948" cy="1034948"/>
        </a:xfrm>
        <a:prstGeom prst="mathPlus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1900" kern="1200"/>
        </a:p>
      </dsp:txBody>
      <dsp:txXfrm>
        <a:off x="5188808" y="2570256"/>
        <a:ext cx="760584" cy="243420"/>
      </dsp:txXfrm>
    </dsp:sp>
    <dsp:sp modelId="{92353774-9662-4F12-8D38-20366330469B}">
      <dsp:nvSpPr>
        <dsp:cNvPr id="0" name=""/>
        <dsp:cNvSpPr/>
      </dsp:nvSpPr>
      <dsp:spPr>
        <a:xfrm>
          <a:off x="6231468" y="1799769"/>
          <a:ext cx="1784394" cy="178439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EDA</a:t>
          </a:r>
        </a:p>
      </dsp:txBody>
      <dsp:txXfrm>
        <a:off x="6492786" y="2061087"/>
        <a:ext cx="1261758" cy="1261758"/>
      </dsp:txXfrm>
    </dsp:sp>
    <dsp:sp modelId="{C3114955-5038-46AB-A7F2-E082B7149194}">
      <dsp:nvSpPr>
        <dsp:cNvPr id="0" name=""/>
        <dsp:cNvSpPr/>
      </dsp:nvSpPr>
      <dsp:spPr>
        <a:xfrm>
          <a:off x="8160755" y="2174492"/>
          <a:ext cx="1034948" cy="1034948"/>
        </a:xfrm>
        <a:prstGeom prst="mathPlus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1900" kern="1200"/>
        </a:p>
      </dsp:txBody>
      <dsp:txXfrm>
        <a:off x="8297937" y="2570256"/>
        <a:ext cx="760584" cy="243420"/>
      </dsp:txXfrm>
    </dsp:sp>
    <dsp:sp modelId="{22BE4D03-141D-431C-8443-DE6B44E6221B}">
      <dsp:nvSpPr>
        <dsp:cNvPr id="0" name=""/>
        <dsp:cNvSpPr/>
      </dsp:nvSpPr>
      <dsp:spPr>
        <a:xfrm>
          <a:off x="9340597" y="1799769"/>
          <a:ext cx="1784394" cy="178439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Workflow</a:t>
          </a:r>
        </a:p>
      </dsp:txBody>
      <dsp:txXfrm>
        <a:off x="9601915" y="2061087"/>
        <a:ext cx="1261758" cy="1261758"/>
      </dsp:txXfrm>
    </dsp:sp>
    <dsp:sp modelId="{242BB877-D9B5-4657-A738-9955FD0894A5}">
      <dsp:nvSpPr>
        <dsp:cNvPr id="0" name=""/>
        <dsp:cNvSpPr/>
      </dsp:nvSpPr>
      <dsp:spPr>
        <a:xfrm>
          <a:off x="11269885" y="2174492"/>
          <a:ext cx="1034948" cy="1034948"/>
        </a:xfrm>
        <a:prstGeom prst="mathEqual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4800" kern="1200"/>
        </a:p>
      </dsp:txBody>
      <dsp:txXfrm>
        <a:off x="11407067" y="2387691"/>
        <a:ext cx="760584" cy="608550"/>
      </dsp:txXfrm>
    </dsp:sp>
    <dsp:sp modelId="{AA1A2D56-0D62-43AD-AF4E-8221F33FA01F}">
      <dsp:nvSpPr>
        <dsp:cNvPr id="0" name=""/>
        <dsp:cNvSpPr/>
      </dsp:nvSpPr>
      <dsp:spPr>
        <a:xfrm>
          <a:off x="12449726" y="1799769"/>
          <a:ext cx="1784394" cy="1784394"/>
        </a:xfrm>
        <a:prstGeom prst="ca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Recommendations</a:t>
          </a:r>
        </a:p>
      </dsp:txBody>
      <dsp:txXfrm>
        <a:off x="12449726" y="2245868"/>
        <a:ext cx="1784394" cy="11152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924B2E-0C0A-4D61-9F87-2C93BEF64384}">
      <dsp:nvSpPr>
        <dsp:cNvPr id="0" name=""/>
        <dsp:cNvSpPr/>
      </dsp:nvSpPr>
      <dsp:spPr>
        <a:xfrm>
          <a:off x="0" y="13895"/>
          <a:ext cx="10852032" cy="163215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b="1" kern="1200" dirty="0"/>
            <a:t>1. Unsupervised Models</a:t>
          </a:r>
          <a:br>
            <a:rPr lang="en-US" sz="4500" kern="1200" dirty="0"/>
          </a:br>
          <a:r>
            <a:rPr lang="en-US" sz="4500" kern="1200" dirty="0"/>
            <a:t>Numerical Evaluation</a:t>
          </a:r>
          <a:endParaRPr lang="en-AU" sz="4500" kern="1200" dirty="0"/>
        </a:p>
      </dsp:txBody>
      <dsp:txXfrm>
        <a:off x="79675" y="93570"/>
        <a:ext cx="10692682" cy="1472800"/>
      </dsp:txXfrm>
    </dsp:sp>
    <dsp:sp modelId="{6570286F-8CF6-440B-A6EC-A8B62467806A}">
      <dsp:nvSpPr>
        <dsp:cNvPr id="0" name=""/>
        <dsp:cNvSpPr/>
      </dsp:nvSpPr>
      <dsp:spPr>
        <a:xfrm>
          <a:off x="0" y="1775646"/>
          <a:ext cx="10852032" cy="1632150"/>
        </a:xfrm>
        <a:prstGeom prst="roundRect">
          <a:avLst/>
        </a:prstGeom>
        <a:solidFill>
          <a:schemeClr val="accent2">
            <a:hueOff val="-661686"/>
            <a:satOff val="746"/>
            <a:lumOff val="176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b="1" kern="1200" dirty="0"/>
            <a:t>2. NLP + Unsupervised Models</a:t>
          </a:r>
          <a:br>
            <a:rPr lang="en-US" sz="4500" kern="1200" dirty="0"/>
          </a:br>
          <a:r>
            <a:rPr lang="en-US" sz="4500" b="0" kern="1200" dirty="0"/>
            <a:t>LLM Generated Descriptions &amp; Evaluation</a:t>
          </a:r>
          <a:endParaRPr lang="en-AU" sz="4500" b="0" kern="1200" dirty="0"/>
        </a:p>
      </dsp:txBody>
      <dsp:txXfrm>
        <a:off x="79675" y="1855321"/>
        <a:ext cx="10692682" cy="1472800"/>
      </dsp:txXfrm>
    </dsp:sp>
    <dsp:sp modelId="{CCE9C8CB-B0FC-42FC-B754-3AF8D75B77F8}">
      <dsp:nvSpPr>
        <dsp:cNvPr id="0" name=""/>
        <dsp:cNvSpPr/>
      </dsp:nvSpPr>
      <dsp:spPr>
        <a:xfrm>
          <a:off x="0" y="3537396"/>
          <a:ext cx="10852032" cy="1632150"/>
        </a:xfrm>
        <a:prstGeom prst="roundRect">
          <a:avLst/>
        </a:prstGeom>
        <a:solidFill>
          <a:schemeClr val="accent2">
            <a:hueOff val="-1323373"/>
            <a:satOff val="1492"/>
            <a:lumOff val="353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b="1" kern="1200" dirty="0"/>
            <a:t>3. Clusters Conclusion</a:t>
          </a:r>
          <a:br>
            <a:rPr lang="en-US" sz="4500" kern="1200" dirty="0"/>
          </a:br>
          <a:r>
            <a:rPr lang="en-US" sz="4500" kern="1200" dirty="0"/>
            <a:t>Insights and Final Interpretation</a:t>
          </a:r>
          <a:endParaRPr lang="en-AU" sz="4500" kern="1200" dirty="0"/>
        </a:p>
      </dsp:txBody>
      <dsp:txXfrm>
        <a:off x="79675" y="3617071"/>
        <a:ext cx="10692682" cy="14728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94BB55-DC38-490A-9998-B319132A0F2F}">
      <dsp:nvSpPr>
        <dsp:cNvPr id="0" name=""/>
        <dsp:cNvSpPr/>
      </dsp:nvSpPr>
      <dsp:spPr>
        <a:xfrm>
          <a:off x="0" y="81902"/>
          <a:ext cx="10852032" cy="119010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 dirty="0"/>
            <a:t>1. Model Impact</a:t>
          </a:r>
          <a:br>
            <a:rPr lang="en-US" sz="3000" kern="1200" dirty="0"/>
          </a:br>
          <a:endParaRPr lang="en-AU" sz="3000" kern="1200" dirty="0"/>
        </a:p>
      </dsp:txBody>
      <dsp:txXfrm>
        <a:off x="58096" y="139998"/>
        <a:ext cx="10735840" cy="1073917"/>
      </dsp:txXfrm>
    </dsp:sp>
    <dsp:sp modelId="{9656DE6D-3626-45AF-B093-3EFB64210504}">
      <dsp:nvSpPr>
        <dsp:cNvPr id="0" name=""/>
        <dsp:cNvSpPr/>
      </dsp:nvSpPr>
      <dsp:spPr>
        <a:xfrm>
          <a:off x="0" y="1358411"/>
          <a:ext cx="10852032" cy="1190109"/>
        </a:xfrm>
        <a:prstGeom prst="roundRect">
          <a:avLst/>
        </a:prstGeom>
        <a:solidFill>
          <a:schemeClr val="accent3">
            <a:hueOff val="-411354"/>
            <a:satOff val="-7224"/>
            <a:lumOff val="-13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 dirty="0"/>
            <a:t>2. Why it matters</a:t>
          </a:r>
          <a:br>
            <a:rPr lang="en-US" sz="3000" kern="1200" dirty="0"/>
          </a:br>
          <a:r>
            <a:rPr lang="en-AU" sz="3000" kern="1200" dirty="0"/>
            <a:t>⚠️</a:t>
          </a:r>
          <a:r>
            <a:rPr lang="en-US" sz="3000" kern="1200" dirty="0"/>
            <a:t>Case Study Example</a:t>
          </a:r>
          <a:endParaRPr lang="en-AU" sz="3000" kern="1200" dirty="0"/>
        </a:p>
      </dsp:txBody>
      <dsp:txXfrm>
        <a:off x="58096" y="1416507"/>
        <a:ext cx="10735840" cy="1073917"/>
      </dsp:txXfrm>
    </dsp:sp>
    <dsp:sp modelId="{1CA2EFEC-3CCC-4C09-AF07-DCBEC0542EEA}">
      <dsp:nvSpPr>
        <dsp:cNvPr id="0" name=""/>
        <dsp:cNvSpPr/>
      </dsp:nvSpPr>
      <dsp:spPr>
        <a:xfrm>
          <a:off x="0" y="2634921"/>
          <a:ext cx="10852032" cy="1190109"/>
        </a:xfrm>
        <a:prstGeom prst="roundRect">
          <a:avLst/>
        </a:prstGeom>
        <a:solidFill>
          <a:schemeClr val="accent3">
            <a:hueOff val="-822709"/>
            <a:satOff val="-14447"/>
            <a:lumOff val="-26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 dirty="0"/>
            <a:t>3. Stakeholder Action Plan</a:t>
          </a:r>
          <a:br>
            <a:rPr lang="en-US" sz="3000" kern="1200" dirty="0"/>
          </a:br>
          <a:endParaRPr lang="en-AU" sz="3000" kern="1200" dirty="0"/>
        </a:p>
      </dsp:txBody>
      <dsp:txXfrm>
        <a:off x="58096" y="2693017"/>
        <a:ext cx="10735840" cy="1073917"/>
      </dsp:txXfrm>
    </dsp:sp>
    <dsp:sp modelId="{6DFDEC46-911B-479F-A909-10114C057D4A}">
      <dsp:nvSpPr>
        <dsp:cNvPr id="0" name=""/>
        <dsp:cNvSpPr/>
      </dsp:nvSpPr>
      <dsp:spPr>
        <a:xfrm>
          <a:off x="0" y="3911430"/>
          <a:ext cx="10852032" cy="1190109"/>
        </a:xfrm>
        <a:prstGeom prst="roundRect">
          <a:avLst/>
        </a:prstGeom>
        <a:solidFill>
          <a:schemeClr val="accent3">
            <a:hueOff val="-1234063"/>
            <a:satOff val="-21671"/>
            <a:lumOff val="-392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 dirty="0"/>
            <a:t>4. Future Improvements &amp; Limitations Awareness</a:t>
          </a:r>
          <a:br>
            <a:rPr lang="en-US" sz="3000" kern="1200" dirty="0"/>
          </a:br>
          <a:endParaRPr lang="en-AU" sz="3000" kern="1200" dirty="0"/>
        </a:p>
      </dsp:txBody>
      <dsp:txXfrm>
        <a:off x="58096" y="3969526"/>
        <a:ext cx="10735840" cy="10739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jpe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3379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5C1545-C9FB-4258-E3FA-CB2E260837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F1FFCE-BA2B-71AD-F51C-212DE94A5C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6917EBC-8304-0C0A-F310-6929F252CB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2E5B14-6098-B466-2467-EBADFCF01CF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9424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8AF930-AA81-262E-8A06-FB37AE1940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003771-2E5B-8A2D-2C87-C9777DE5EA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24210E-1D2D-DC76-8C3E-664697D03B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9E375-B7E6-CC15-D597-7050A60A68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6626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EC84E0-F5DF-3ED2-5940-E9ED4BD4E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498D61-DF53-A4E8-52DF-8817AAFAA3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1AA8C3-B1A7-EA77-3BDA-968415BC6C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C0A0EC-3771-F7D8-82A0-4A1BE88DD03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6351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8FE30D-7418-911E-85E5-D78496F8A6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988894-A376-5ADC-9735-93AA1F87F2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EFB1AF-6251-696E-A5A7-D18710FB60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027E13-7E53-3254-E2AD-3E04D071D49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4440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AA6C5B-563C-F6A7-9CD0-0D3C63CD73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AFF530-5D8C-6154-1D0C-25ABA03FE5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082140-34D1-C97C-E4D5-78B79D3C29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5A2BA6-4218-1F78-20C5-06533ADAB6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3684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5A1FB9-685C-9C46-193E-B73D0CA98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977BF7-9ECE-7C8B-3B1E-75DE7449A8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2F39E4-F6C0-13F1-FDD6-B6BEA186F8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82F84D-2EA6-3290-B05B-4F0288252F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2135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B1CBE1-0594-21F1-62C1-BD81288E04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AC7015-03C9-B107-6BCC-F1CE172D28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8EAA5B-9A51-04B5-8DC4-8752E29793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97DA52-600B-E1E9-40C3-D316C4F075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988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56796B-8B50-A480-9031-668B57003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7FB367-E41E-99DF-B431-5251A0B879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EDE029B-50B1-2902-A5B2-35C551F6DE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6F1141-08BB-DF10-55D5-5B6157FB34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57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82793A-F3B9-B013-86C5-7D9ED26CC1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172BD6-3122-DCF3-3A25-D38E18A7F2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172832-8069-8801-8AE8-3F5FCD7B6E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98B72A-D382-F9D0-BA52-F4B64BDE9D6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7151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2E96E4-2DA1-3804-6C13-A05B646547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BD11D5-66F5-6F5C-91E1-94FF42FD63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4FE627-3C7B-0B3F-AB67-B514FE7BEB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E43578-634C-E4DB-F420-2177DD3D7E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826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EE289E-0E61-8CA4-0582-5E97EB6E09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09B471-56D5-9396-DCF9-3F0AD4B8C9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7CC7F6-1D70-3CCE-AAA8-410DBEF3B2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9E6CA-D32B-CFBA-774C-1354BC183BE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7952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A9C093-A9F7-3404-87AA-563ACCE6A2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6CC507-EAAA-EB8F-6078-2B531A6435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213C417-FE34-7611-8233-6573040105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D09606-88B3-B0D8-EC0C-1067F3CAB96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3911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690DAA-E4E3-15B8-155F-4A7240FED1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3C2B1F-29E8-0149-4778-257D89706E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2B3FCD-AD34-F223-3AEF-F03DA92BAB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B9D292-15D7-E62D-0F40-1AE0B65185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4294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75F296-C2C4-4EF1-3B45-66B5426943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4B81788-48DC-B177-6437-0A657B1BC6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FB2232B-20C0-51AF-3DFF-F7107F72E7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1C22B-7854-11C3-69FA-DAC4621A82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8638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AABB02-5E7A-0377-621F-D9B3F5763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9BBBF6-AC52-9DBD-1575-0A04F6C16C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3FF889-A379-271F-909A-38878D177B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582424-B263-D5A6-BB8B-3F2D52203A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7914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49CEEB-7C71-CA00-5B82-49210FAEB1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C5B516-BC66-65A4-7F87-9C6236C614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D7DE7D0-03FF-CEBB-74BA-3B20A968EF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28EA06-B360-2627-4D15-B06D5930F9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4688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A09660-18A7-4D41-D264-8115A009AF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0EE52C-317E-03AC-4BE8-6453880AEC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41919F-BA53-D832-9E5D-3F4E423AD7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3FD9BB-7F73-D320-2589-79EFB55178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9116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621C01-A52B-7861-E388-8D3F8FC6D1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F1626A-CE7B-EF7B-E4DE-EB44C893D2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D66C0D-5552-9029-7ACC-2A63038703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B7A277-D507-744D-BC58-FB93136FDC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12167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12076-6FF1-EB9C-C92B-D7F26CD01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6A06EA-5A81-9A29-F0D7-20B9D93276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630372-6EF5-B80A-0559-8860AFFAF6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2107A0-DEAA-A671-F085-44485BEF8B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46253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4D7805-6DED-FFA5-359D-516C8EAC6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2D87F3-F4F3-ABB3-051E-C26A2AD1CB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566B112-1F9B-2293-1964-4E761B58D9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D14A70-CBA4-D65D-7C90-9254B851A81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77292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940D70-FF81-389D-A085-C24D64591A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EBF72A-29F0-0FFA-BBCC-8527F21293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A9B2B6-F0B7-6E0F-D627-CF0A9622D8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698EAC-7CF5-3426-3C1E-F68CCAE567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3252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177EBF-9693-D848-13F0-11BF606303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63A735-97E5-FB2E-AFF6-784EA9422C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37EFDA-C5F6-2442-14CB-B5DB762CD4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54B688-9E94-31A6-22BA-B9C2437458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52145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79D630-6D65-2C1C-0B72-7BA96A17A7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49F14F-D0A1-F5AB-D6EC-AB2C61F8D8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1E0E54-E17F-8137-0673-21F7BF2394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674345-A492-0AA1-FF3F-70FAAB6A02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74338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08805A-8860-F0EE-BCCA-22BDF070B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F6804D-A148-BBC5-C628-6851034067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49535C-6549-D084-F3C7-49D64FB22B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69E393-551D-CF59-9371-D1A0F611E4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30256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4654B8-1329-46C6-7F3B-A1339D973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70B452-9BA2-12E8-9904-4128018DEC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DDA7E1-76F9-D094-F9DD-346A4214C2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07D453-64D5-5CA1-CA03-07AA5E569F4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499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4B0563-A1DA-C4B5-C5ED-15983DFE0B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513525-5EA3-7972-9A21-87DDCBC486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C57D3B-C83C-4746-AC1A-D2F903AB12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755AC1-9BE4-974E-F02B-29528C5D2D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9264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A8846E-A497-028A-676C-E20CDB925C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D143A9-6D5C-8AEB-48A6-F3A6B5F951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174AD6-FE45-3DFF-E025-93875A1739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8AAA93-675C-CF53-E916-9823285C0D3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8703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FE214C-84E7-4A96-4D57-C36614AF1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78A89D-BF28-BE5B-83DF-B9CB2861CD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C26835-05FF-B367-9D16-A1158C4935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68747A-9442-B1C0-2881-2009DC8546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4768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826924-B7DE-0A57-D7A9-63CBD080A4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D625F02-281F-003E-0BAD-F60CEEEE1F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777ADB-5A64-DC06-4A12-A1E1FB1E08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D1FC85-E30B-F9D8-D645-145F387128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6343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645B70-C55D-0E17-D081-25FDBC48F6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CF63CD-A6E2-E2E4-A840-0F8637A196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B9965BD-027B-6860-1DAA-04B4A66523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F9F02E-7EB1-E250-1445-FBA5C197E56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9287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D2D6E1-37AA-FE31-FCF8-7F8FE1B267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452009-C0B9-BEA5-1C02-7F391CC138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B61C76-B400-1DC8-69A9-6CADDBC001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E89497-51D2-B0C2-6269-6F306F8AB4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62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14630400" cy="5486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1"/>
            <a:ext cx="14630400" cy="54864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5952164"/>
            <a:ext cx="9326880" cy="1755648"/>
          </a:xfrm>
        </p:spPr>
        <p:txBody>
          <a:bodyPr anchor="ctr">
            <a:normAutofit/>
          </a:bodyPr>
          <a:lstStyle>
            <a:lvl1pPr algn="r">
              <a:defRPr sz="6000" spc="24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332720" y="5952164"/>
            <a:ext cx="3840480" cy="1755648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48640" indent="0" algn="ctr">
              <a:buNone/>
              <a:defRPr sz="216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2160"/>
            </a:lvl4pPr>
            <a:lvl5pPr marL="2194560" indent="0" algn="ctr">
              <a:buNone/>
              <a:defRPr sz="2160"/>
            </a:lvl5pPr>
            <a:lvl6pPr marL="2743200" indent="0" algn="ctr">
              <a:buNone/>
              <a:defRPr sz="2160"/>
            </a:lvl6pPr>
            <a:lvl7pPr marL="3291840" indent="0" algn="ctr">
              <a:buNone/>
              <a:defRPr sz="2160"/>
            </a:lvl7pPr>
            <a:lvl8pPr marL="3840480" indent="0" algn="ctr">
              <a:buNone/>
              <a:defRPr sz="2160"/>
            </a:lvl8pPr>
            <a:lvl9pPr marL="4389120" indent="0" algn="ctr">
              <a:buNone/>
              <a:defRPr sz="21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C764DE79-268F-4C1A-8933-263129D2AF90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064212" y="6316927"/>
            <a:ext cx="0" cy="109728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157127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4204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1" y="914400"/>
            <a:ext cx="3154680" cy="649224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88721" y="914400"/>
            <a:ext cx="9098280" cy="64922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070080" y="71116"/>
            <a:ext cx="0" cy="109728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049422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11172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27484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867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911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59317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1"/>
            <a:ext cx="14630400" cy="54864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1"/>
            <a:ext cx="14630400" cy="54864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" y="5952164"/>
            <a:ext cx="9326880" cy="1755648"/>
          </a:xfrm>
        </p:spPr>
        <p:txBody>
          <a:bodyPr anchor="ctr">
            <a:normAutofit/>
          </a:bodyPr>
          <a:lstStyle>
            <a:lvl1pPr algn="r">
              <a:defRPr sz="6000" b="0" spc="24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32720" y="5952164"/>
            <a:ext cx="3840480" cy="1755648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16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064212" y="6316927"/>
            <a:ext cx="0" cy="109728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349964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954" y="702259"/>
            <a:ext cx="11664086" cy="179953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28952" y="2743200"/>
            <a:ext cx="5705856" cy="48280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87184" y="2743200"/>
            <a:ext cx="5705856" cy="48280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75799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954" y="2615563"/>
            <a:ext cx="5705856" cy="987552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760" b="0" cap="none" baseline="0">
                <a:solidFill>
                  <a:schemeClr val="accent1"/>
                </a:solidFill>
                <a:latin typeface="+mn-lt"/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28954" y="3561346"/>
            <a:ext cx="5705856" cy="40098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189066" y="2615563"/>
            <a:ext cx="5705856" cy="987552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76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marL="0" lvl="0" indent="0" algn="l" defTabSz="1097280" rtl="0" eaLnBrk="1" latinLnBrk="0" hangingPunct="1">
              <a:lnSpc>
                <a:spcPct val="90000"/>
              </a:lnSpc>
              <a:spcBef>
                <a:spcPts val="216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89066" y="3561346"/>
            <a:ext cx="5705856" cy="40098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46968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00150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19827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28954" y="565811"/>
            <a:ext cx="5266944" cy="2084832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0" y="987552"/>
            <a:ext cx="6814109" cy="6221578"/>
          </a:xfrm>
        </p:spPr>
        <p:txBody>
          <a:bodyPr/>
          <a:lstStyle>
            <a:lvl1pPr>
              <a:defRPr sz="2880"/>
            </a:lvl1pPr>
            <a:lvl2pPr>
              <a:defRPr sz="2400"/>
            </a:lvl2pPr>
            <a:lvl3pPr>
              <a:defRPr sz="192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28954" y="2709007"/>
            <a:ext cx="5266944" cy="4514753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20"/>
              </a:spcBef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22094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" y="5952166"/>
            <a:ext cx="9326880" cy="1755648"/>
          </a:xfrm>
        </p:spPr>
        <p:txBody>
          <a:bodyPr anchor="ctr">
            <a:normAutofit/>
          </a:bodyPr>
          <a:lstStyle>
            <a:lvl1pPr algn="r">
              <a:defRPr sz="6000" spc="24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4626742" cy="54864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332720" y="5952166"/>
            <a:ext cx="3840480" cy="1755648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16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064212" y="6316927"/>
            <a:ext cx="0" cy="109728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938081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28954" y="702259"/>
            <a:ext cx="11664086" cy="17995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954" y="2743200"/>
            <a:ext cx="11664088" cy="4828032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28955" y="7764845"/>
            <a:ext cx="2584972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C764DE79-268F-4C1A-8933-263129D2AF90}" type="datetimeFigureOut">
              <a:rPr lang="en-US" smtClean="0"/>
              <a:t>11/27/2025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519" y="7764845"/>
            <a:ext cx="7081751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004800" y="7764845"/>
            <a:ext cx="11684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14400" y="991589"/>
            <a:ext cx="0" cy="109728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0679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6" r:id="rId15"/>
  </p:sldLayoutIdLst>
  <p:hf sldNum="0" hdr="0" ftr="0" dt="0"/>
  <p:txStyles>
    <p:titleStyle>
      <a:lvl1pPr algn="l" defTabSz="1097280" rtl="0" eaLnBrk="1" latinLnBrk="0" hangingPunct="1">
        <a:lnSpc>
          <a:spcPct val="80000"/>
        </a:lnSpc>
        <a:spcBef>
          <a:spcPct val="0"/>
        </a:spcBef>
        <a:buNone/>
        <a:defRPr sz="6000" kern="1200" cap="all" spc="12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09728" indent="-109728" algn="l" defTabSz="1097280" rtl="0" eaLnBrk="1" latinLnBrk="0" hangingPunct="1">
        <a:lnSpc>
          <a:spcPct val="90000"/>
        </a:lnSpc>
        <a:spcBef>
          <a:spcPts val="1440"/>
        </a:spcBef>
        <a:spcAft>
          <a:spcPts val="24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640" kern="1200">
          <a:solidFill>
            <a:schemeClr val="tx1"/>
          </a:solidFill>
          <a:latin typeface="+mn-lt"/>
          <a:ea typeface="+mn-ea"/>
          <a:cs typeface="+mn-cs"/>
        </a:defRPr>
      </a:lvl1pPr>
      <a:lvl2pPr marL="318211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537667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3pPr>
      <a:lvl4pPr marL="713232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6pPr>
      <a:lvl7pPr marL="1272845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7pPr>
      <a:lvl8pPr marL="1459382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8pPr>
      <a:lvl9pPr marL="1634947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5F1CC53-719A-4763-BF30-5E25A63C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914400" y="991588"/>
            <a:ext cx="0" cy="109728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32DC26D-8B9B-4CC1-B3CC-D3EA0FB1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4626742" cy="82295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0"/>
          <p:cNvSpPr/>
          <p:nvPr/>
        </p:nvSpPr>
        <p:spPr>
          <a:xfrm>
            <a:off x="772160" y="772160"/>
            <a:ext cx="4421324" cy="66852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lnSpc>
                <a:spcPct val="8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b="1" cap="all" spc="100" dirty="0">
                <a:solidFill>
                  <a:schemeClr val="tx1">
                    <a:lumMod val="95000"/>
                    <a:lumOff val="5000"/>
                  </a:schemeClr>
                </a:solidFill>
                <a:latin typeface="Berlin Sans FB Demi" panose="020E0802020502020306" pitchFamily="34" charset="0"/>
                <a:ea typeface="+mj-ea"/>
                <a:cs typeface="+mj-cs"/>
              </a:rPr>
              <a:t>MENTAL Health &amp; </a:t>
            </a:r>
            <a:r>
              <a:rPr lang="en-US" sz="5000" b="1" cap="all" spc="1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erlin Sans FB Demi" panose="020E0802020502020306" pitchFamily="34" charset="0"/>
                <a:ea typeface="+mj-ea"/>
                <a:cs typeface="+mj-cs"/>
              </a:rPr>
              <a:t>BURNout</a:t>
            </a:r>
            <a:r>
              <a:rPr lang="en-US" sz="5000" b="1" cap="all" spc="100" dirty="0">
                <a:solidFill>
                  <a:schemeClr val="tx1">
                    <a:lumMod val="95000"/>
                    <a:lumOff val="5000"/>
                  </a:schemeClr>
                </a:solidFill>
                <a:latin typeface="Berlin Sans FB Demi" panose="020E0802020502020306" pitchFamily="34" charset="0"/>
                <a:ea typeface="+mj-ea"/>
                <a:cs typeface="+mj-cs"/>
              </a:rPr>
              <a:t> workplace analysis</a:t>
            </a:r>
          </a:p>
          <a:p>
            <a:pPr marL="0" indent="0" algn="r" defTabSz="914400">
              <a:lnSpc>
                <a:spcPct val="80000"/>
              </a:lnSpc>
              <a:spcBef>
                <a:spcPct val="0"/>
              </a:spcBef>
              <a:spcAft>
                <a:spcPts val="600"/>
              </a:spcAft>
            </a:pPr>
            <a:endParaRPr lang="en-US" sz="5000" cap="all" spc="10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BB7ADC3-53A0-44F2-914A-78CADAF33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79574" y="2194560"/>
            <a:ext cx="0" cy="384048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ubtitle 2">
            <a:extLst>
              <a:ext uri="{FF2B5EF4-FFF2-40B4-BE49-F238E27FC236}">
                <a16:creationId xmlns:a16="http://schemas.microsoft.com/office/drawing/2014/main" id="{23AF1334-CF4C-041E-94A7-7D62EF6B8F4B}"/>
              </a:ext>
            </a:extLst>
          </p:cNvPr>
          <p:cNvSpPr txBox="1">
            <a:spLocks/>
          </p:cNvSpPr>
          <p:nvPr/>
        </p:nvSpPr>
        <p:spPr>
          <a:xfrm>
            <a:off x="5965645" y="772160"/>
            <a:ext cx="7888934" cy="6685279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Clr>
                <a:schemeClr val="accent1"/>
              </a:buClr>
              <a:buNone/>
            </a:pPr>
            <a:r>
              <a:rPr lang="en-US" dirty="0"/>
              <a:t>Aaron Tan</a:t>
            </a:r>
          </a:p>
          <a:p>
            <a:pPr marL="0" indent="0">
              <a:lnSpc>
                <a:spcPct val="90000"/>
              </a:lnSpc>
              <a:buClr>
                <a:schemeClr val="accent1"/>
              </a:buClr>
              <a:buNone/>
            </a:pPr>
            <a:r>
              <a:rPr lang="en-US" i="1" dirty="0"/>
              <a:t>Mini-Project 3</a:t>
            </a:r>
          </a:p>
          <a:p>
            <a:pPr marL="0" indent="0">
              <a:lnSpc>
                <a:spcPct val="90000"/>
              </a:lnSpc>
              <a:buClr>
                <a:schemeClr val="accent1"/>
              </a:buClr>
              <a:buNone/>
            </a:pPr>
            <a:r>
              <a:rPr lang="en-US" b="1" dirty="0"/>
              <a:t>#2025-07-08-ds-pt-wa-sg</a:t>
            </a:r>
            <a:endParaRPr lang="en-US" dirty="0"/>
          </a:p>
        </p:txBody>
      </p:sp>
      <p:pic>
        <p:nvPicPr>
          <p:cNvPr id="12" name="Picture 11" descr="A person sitting at a desk with her hands on her face&#10;&#10;AI-generated content may be incorrect.">
            <a:extLst>
              <a:ext uri="{FF2B5EF4-FFF2-40B4-BE49-F238E27FC236}">
                <a16:creationId xmlns:a16="http://schemas.microsoft.com/office/drawing/2014/main" id="{80600219-B40C-80E1-057C-849882EBB2C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078A95-33C5-EC70-91D2-C2BA49BB0F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5486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4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4630399" cy="54864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0064211" y="6316927"/>
            <a:ext cx="0" cy="109728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computer screen shot of a blue background&#10;&#10;AI-generated content may be incorrect.">
            <a:extLst>
              <a:ext uri="{FF2B5EF4-FFF2-40B4-BE49-F238E27FC236}">
                <a16:creationId xmlns:a16="http://schemas.microsoft.com/office/drawing/2014/main" id="{9BF305E1-AD43-7114-8DA3-34D6A9C26C6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</a:blip>
          <a:srcRect r="25"/>
          <a:stretch>
            <a:fillRect/>
          </a:stretch>
        </p:blipFill>
        <p:spPr>
          <a:xfrm>
            <a:off x="20" y="-1"/>
            <a:ext cx="14626722" cy="8229599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69834718-25A0-A1B3-E99D-B2E24DACE216}"/>
              </a:ext>
            </a:extLst>
          </p:cNvPr>
          <p:cNvSpPr/>
          <p:nvPr/>
        </p:nvSpPr>
        <p:spPr>
          <a:xfrm>
            <a:off x="772160" y="772160"/>
            <a:ext cx="8597609" cy="66852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r" defTabSz="914400">
              <a:lnSpc>
                <a:spcPct val="8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900" kern="1200" cap="all" spc="200" baseline="0">
                <a:latin typeface="+mj-lt"/>
                <a:ea typeface="+mj-ea"/>
                <a:cs typeface="+mj-cs"/>
              </a:rPr>
              <a:t>WORKFLOW</a:t>
            </a:r>
            <a:endParaRPr lang="en-US" sz="7900" kern="1200" cap="all" spc="200" baseline="0" dirty="0">
              <a:latin typeface="+mj-lt"/>
              <a:ea typeface="+mj-ea"/>
              <a:cs typeface="+mj-cs"/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767526" y="2194560"/>
            <a:ext cx="0" cy="384048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7217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3D25F2-74B8-6359-A22D-6660D6C714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CEB2B114-544C-C3F4-738A-A0341373D834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3F6FF3"/>
                </a:solidFill>
                <a:latin typeface="Outfit Medium" pitchFamily="34" charset="0"/>
              </a:rPr>
              <a:t>Workflow Overview</a:t>
            </a:r>
            <a:endParaRPr lang="en-US" sz="61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AA1B50-F5F4-C9C3-91E1-3E21F0A35910}"/>
              </a:ext>
            </a:extLst>
          </p:cNvPr>
          <p:cNvSpPr txBox="1"/>
          <p:nvPr/>
        </p:nvSpPr>
        <p:spPr>
          <a:xfrm>
            <a:off x="1182415" y="1831393"/>
            <a:ext cx="7315200" cy="48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1. Pipeline (High-Level) Agenda </a:t>
            </a:r>
            <a:endParaRPr lang="en-US" sz="2400" dirty="0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CEEE32BB-69BD-C1E3-F0B8-337233F3E9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2102057"/>
              </p:ext>
            </p:extLst>
          </p:nvPr>
        </p:nvGraphicFramePr>
        <p:xfrm>
          <a:off x="1889184" y="2385245"/>
          <a:ext cx="10852032" cy="51834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61994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05478D-F939-B313-DDDD-88BE3F128A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A388E73B-3F95-36BB-DA6E-2C3AD29563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5486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4" name="Oval 5">
            <a:extLst>
              <a:ext uri="{FF2B5EF4-FFF2-40B4-BE49-F238E27FC236}">
                <a16:creationId xmlns:a16="http://schemas.microsoft.com/office/drawing/2014/main" id="{BDFE4BFB-F401-DF62-8BF1-E9C1DCEE3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4630399" cy="54864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6469048-27E3-E388-DB81-756DD3630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0064211" y="6316927"/>
            <a:ext cx="0" cy="109728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B78D9B6-035B-7472-A909-1036A07179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48F5641F-850F-CA7B-1525-25E08683A26F}"/>
              </a:ext>
            </a:extLst>
          </p:cNvPr>
          <p:cNvSpPr/>
          <p:nvPr/>
        </p:nvSpPr>
        <p:spPr>
          <a:xfrm>
            <a:off x="772160" y="772160"/>
            <a:ext cx="8913707" cy="66852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r" defTabSz="914400">
              <a:lnSpc>
                <a:spcPct val="8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900" cap="all" spc="200" dirty="0">
                <a:latin typeface="+mj-lt"/>
                <a:ea typeface="+mj-ea"/>
                <a:cs typeface="+mj-cs"/>
              </a:rPr>
              <a:t>UNSUPERVISED MODELS</a:t>
            </a:r>
            <a:endParaRPr lang="en-US" sz="7900" kern="1200" cap="all" spc="200" baseline="0" dirty="0">
              <a:latin typeface="+mj-lt"/>
              <a:ea typeface="+mj-ea"/>
              <a:cs typeface="+mj-cs"/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C1F67F5-F74B-A9FF-2E95-192FEE85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767526" y="2194560"/>
            <a:ext cx="0" cy="384048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erson sitting at a desk with a computer and a brain&#10;&#10;AI-generated content may be incorrect.">
            <a:extLst>
              <a:ext uri="{FF2B5EF4-FFF2-40B4-BE49-F238E27FC236}">
                <a16:creationId xmlns:a16="http://schemas.microsoft.com/office/drawing/2014/main" id="{FB24C336-326A-AF10-36B8-48A2B95BCF3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rcRect t="15392" r="1" b="1"/>
          <a:stretch>
            <a:fillRect/>
          </a:stretch>
        </p:blipFill>
        <p:spPr>
          <a:xfrm>
            <a:off x="3678" y="1"/>
            <a:ext cx="14626722" cy="822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6123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CF201D-4D80-E77B-A925-13031857FE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9BE1EC25-9938-B0E6-D403-E135EF41474D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7700"/>
              </a:lnSpc>
            </a:pPr>
            <a:r>
              <a:rPr lang="en-US" sz="6600" dirty="0">
                <a:solidFill>
                  <a:srgbClr val="3F6FF3"/>
                </a:solidFill>
                <a:latin typeface="Outfit Medium" pitchFamily="34" charset="0"/>
              </a:rPr>
              <a:t>Unsupervised Models </a:t>
            </a:r>
            <a:endParaRPr lang="en-US" sz="61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FD690C-0E49-A61A-D7D2-98BE40EA4EEF}"/>
              </a:ext>
            </a:extLst>
          </p:cNvPr>
          <p:cNvSpPr txBox="1"/>
          <p:nvPr/>
        </p:nvSpPr>
        <p:spPr>
          <a:xfrm>
            <a:off x="1182415" y="1831393"/>
            <a:ext cx="7315200" cy="48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1. Evaluation Results – Silhouette Score </a:t>
            </a:r>
            <a:endParaRPr lang="en-US" sz="24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72E82FA7-7DDE-0DA8-E614-22BBBAE5A1D3}"/>
              </a:ext>
            </a:extLst>
          </p:cNvPr>
          <p:cNvSpPr/>
          <p:nvPr/>
        </p:nvSpPr>
        <p:spPr>
          <a:xfrm>
            <a:off x="920070" y="2319540"/>
            <a:ext cx="6609619" cy="3381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400" b="1" dirty="0"/>
              <a:t>Silhouette Score </a:t>
            </a:r>
            <a:r>
              <a:rPr lang="en-US" sz="2400" dirty="0"/>
              <a:t>calculated between range k=2-9</a:t>
            </a:r>
          </a:p>
          <a:p>
            <a:pPr>
              <a:lnSpc>
                <a:spcPts val="2850"/>
              </a:lnSpc>
            </a:pPr>
            <a:endParaRPr lang="en-US" sz="2400" b="1" dirty="0"/>
          </a:p>
          <a:p>
            <a:pPr marL="342900" indent="-34290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K=2 (0.0383)</a:t>
            </a:r>
          </a:p>
          <a:p>
            <a:pPr marL="342900" indent="-34290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Meaning that demonstrating 2 clusters provides the best separation and cohesion of this dataset.</a:t>
            </a:r>
          </a:p>
          <a:p>
            <a:pPr>
              <a:lnSpc>
                <a:spcPts val="2850"/>
              </a:lnSpc>
            </a:pPr>
            <a:endParaRPr lang="en-US" sz="2400" dirty="0"/>
          </a:p>
          <a:p>
            <a:pPr algn="ctr">
              <a:lnSpc>
                <a:spcPts val="2850"/>
              </a:lnSpc>
            </a:pPr>
            <a:r>
              <a:rPr lang="en-AU" sz="2400" dirty="0"/>
              <a:t>⚠️</a:t>
            </a:r>
            <a:r>
              <a:rPr lang="en-US" sz="2400" dirty="0"/>
              <a:t>However, the </a:t>
            </a:r>
            <a:r>
              <a:rPr lang="en-US" sz="2400" b="1" dirty="0">
                <a:solidFill>
                  <a:srgbClr val="FF0000"/>
                </a:solidFill>
              </a:rPr>
              <a:t>overall Silhouette Scores are very low</a:t>
            </a:r>
            <a:r>
              <a:rPr lang="en-US" sz="2400" dirty="0"/>
              <a:t>, suggesting that the dataset</a:t>
            </a:r>
            <a:br>
              <a:rPr lang="en-US" sz="2400" dirty="0"/>
            </a:br>
            <a:r>
              <a:rPr lang="en-US" sz="2400" b="1" dirty="0"/>
              <a:t>does not naturally form strong clusters using </a:t>
            </a:r>
            <a:r>
              <a:rPr lang="en-US" sz="2400" b="1" dirty="0">
                <a:solidFill>
                  <a:srgbClr val="FF0000"/>
                </a:solidFill>
              </a:rPr>
              <a:t>numerical features alone</a:t>
            </a:r>
            <a:r>
              <a:rPr lang="en-US" sz="2400" dirty="0">
                <a:solidFill>
                  <a:srgbClr val="FF0000"/>
                </a:solidFill>
              </a:rPr>
              <a:t>.</a:t>
            </a:r>
            <a:endParaRPr lang="en-US" sz="2400" b="1" dirty="0">
              <a:solidFill>
                <a:srgbClr val="FF0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C4E774-80AA-7003-988D-97D3CC49B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4793" y="2621680"/>
            <a:ext cx="6013703" cy="396955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4783907-E7E8-6667-2991-DB66BAF9CB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3920" y="5930804"/>
            <a:ext cx="4992949" cy="2171893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949904DC-2EFA-0749-670E-3FDFC602E218}"/>
              </a:ext>
            </a:extLst>
          </p:cNvPr>
          <p:cNvSpPr/>
          <p:nvPr/>
        </p:nvSpPr>
        <p:spPr>
          <a:xfrm>
            <a:off x="8974667" y="2878667"/>
            <a:ext cx="293512" cy="3048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4DB7C82-4082-CA2D-90D5-13C7E2620C06}"/>
              </a:ext>
            </a:extLst>
          </p:cNvPr>
          <p:cNvSpPr/>
          <p:nvPr/>
        </p:nvSpPr>
        <p:spPr>
          <a:xfrm>
            <a:off x="5740400" y="7725767"/>
            <a:ext cx="863600" cy="37693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CB55381-4AAF-2497-44E1-F5671A2EDE7D}"/>
              </a:ext>
            </a:extLst>
          </p:cNvPr>
          <p:cNvSpPr/>
          <p:nvPr/>
        </p:nvSpPr>
        <p:spPr>
          <a:xfrm>
            <a:off x="1104186" y="2965427"/>
            <a:ext cx="2022835" cy="52284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225097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46934A-0049-2782-7BC0-0D0DDDBDF9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05DF6BA7-D459-9394-73DA-984A1DD728B7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7700"/>
              </a:lnSpc>
            </a:pPr>
            <a:r>
              <a:rPr lang="en-US" sz="6600" dirty="0">
                <a:solidFill>
                  <a:srgbClr val="3F6FF3"/>
                </a:solidFill>
                <a:latin typeface="Outfit Medium" pitchFamily="34" charset="0"/>
              </a:rPr>
              <a:t>Unsupervised Models </a:t>
            </a:r>
            <a:endParaRPr lang="en-US" sz="61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3FF849-8029-48D1-B459-BB8C54B19460}"/>
              </a:ext>
            </a:extLst>
          </p:cNvPr>
          <p:cNvSpPr txBox="1"/>
          <p:nvPr/>
        </p:nvSpPr>
        <p:spPr>
          <a:xfrm>
            <a:off x="1182415" y="1831393"/>
            <a:ext cx="7315200" cy="48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2. Evaluation Results – Correlation Results </a:t>
            </a:r>
            <a:endParaRPr lang="en-US" sz="24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39743A5D-66CE-E843-C553-D28C7EF21281}"/>
              </a:ext>
            </a:extLst>
          </p:cNvPr>
          <p:cNvSpPr/>
          <p:nvPr/>
        </p:nvSpPr>
        <p:spPr>
          <a:xfrm>
            <a:off x="920071" y="2319540"/>
            <a:ext cx="7004730" cy="5581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400" dirty="0"/>
              <a:t>Across all numerical features, </a:t>
            </a:r>
            <a:r>
              <a:rPr lang="en-US" sz="2400" b="1" dirty="0" err="1">
                <a:solidFill>
                  <a:srgbClr val="7030A0"/>
                </a:solidFill>
              </a:rPr>
              <a:t>ManagerSupportScore</a:t>
            </a:r>
            <a:r>
              <a:rPr lang="en-US" sz="2400" dirty="0"/>
              <a:t> was the only variable that showed any meaningful separation between groups.</a:t>
            </a:r>
          </a:p>
          <a:p>
            <a:pPr marL="342900" indent="-34290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Scatterplots (example: Age vs </a:t>
            </a:r>
            <a:r>
              <a:rPr lang="en-US" sz="2400" b="1" dirty="0" err="1">
                <a:solidFill>
                  <a:srgbClr val="7030A0"/>
                </a:solidFill>
              </a:rPr>
              <a:t>ManagerSupportScore</a:t>
            </a:r>
            <a:r>
              <a:rPr lang="en-US" sz="2400" dirty="0"/>
              <a:t>) show no clear structure or cluster patterns in the other features.</a:t>
            </a:r>
          </a:p>
          <a:p>
            <a:pPr>
              <a:lnSpc>
                <a:spcPts val="2850"/>
              </a:lnSpc>
            </a:pPr>
            <a:r>
              <a:rPr lang="en-US" sz="2400" dirty="0"/>
              <a:t> </a:t>
            </a:r>
          </a:p>
          <a:p>
            <a:pPr algn="ctr">
              <a:lnSpc>
                <a:spcPts val="2850"/>
              </a:lnSpc>
            </a:pPr>
            <a:r>
              <a:rPr lang="en-US" sz="2400" dirty="0"/>
              <a:t>⚠️</a:t>
            </a:r>
            <a:r>
              <a:rPr lang="en-AU" sz="2400" dirty="0"/>
              <a:t> </a:t>
            </a:r>
            <a:r>
              <a:rPr lang="en-AU" sz="2400" b="1" dirty="0"/>
              <a:t>Limitation: Synthetic Data Quality</a:t>
            </a:r>
          </a:p>
          <a:p>
            <a:pPr algn="ctr">
              <a:lnSpc>
                <a:spcPts val="2850"/>
              </a:lnSpc>
            </a:pPr>
            <a:r>
              <a:rPr lang="en-AU" sz="2400" b="1" dirty="0"/>
              <a:t>Unsupervised clustering </a:t>
            </a:r>
            <a:r>
              <a:rPr lang="en-AU" sz="2400" dirty="0"/>
              <a:t>was </a:t>
            </a:r>
            <a:r>
              <a:rPr lang="en-AU" sz="2400" b="1" dirty="0">
                <a:solidFill>
                  <a:srgbClr val="FF0000"/>
                </a:solidFill>
              </a:rPr>
              <a:t>not effective</a:t>
            </a:r>
            <a:r>
              <a:rPr lang="en-AU" sz="2400" dirty="0"/>
              <a:t> because numerical datapoints are </a:t>
            </a:r>
            <a:r>
              <a:rPr lang="en-AU" sz="2400" b="1" dirty="0">
                <a:solidFill>
                  <a:srgbClr val="FF0000"/>
                </a:solidFill>
              </a:rPr>
              <a:t>synthetic</a:t>
            </a:r>
            <a:r>
              <a:rPr lang="en-AU" sz="2400" dirty="0"/>
              <a:t>, meaning the values were randomly generated without real-world patterns.</a:t>
            </a:r>
          </a:p>
          <a:p>
            <a:pPr algn="ctr">
              <a:lnSpc>
                <a:spcPts val="2850"/>
              </a:lnSpc>
            </a:pPr>
            <a:endParaRPr lang="en-AU" sz="2400" dirty="0"/>
          </a:p>
          <a:p>
            <a:pPr algn="ctr">
              <a:lnSpc>
                <a:spcPts val="2850"/>
              </a:lnSpc>
            </a:pPr>
            <a:r>
              <a:rPr lang="en-AU" sz="2400" b="1" dirty="0">
                <a:solidFill>
                  <a:srgbClr val="FF0000"/>
                </a:solidFill>
              </a:rPr>
              <a:t>Clustering to determine any burnout risks purely on numerical without NLP is not valid for this dataset.</a:t>
            </a:r>
          </a:p>
          <a:p>
            <a:pPr>
              <a:lnSpc>
                <a:spcPts val="2850"/>
              </a:lnSpc>
            </a:pPr>
            <a:endParaRPr lang="en-US" sz="2400" dirty="0"/>
          </a:p>
          <a:p>
            <a:pPr>
              <a:lnSpc>
                <a:spcPts val="2850"/>
              </a:lnSpc>
            </a:pPr>
            <a:endParaRPr lang="en-US" sz="2400" dirty="0"/>
          </a:p>
          <a:p>
            <a:pPr>
              <a:lnSpc>
                <a:spcPts val="2850"/>
              </a:lnSpc>
            </a:pPr>
            <a:endParaRPr lang="en-US" sz="2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43FFD2-8FD2-B735-E7DF-76447542E2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6423" y="110118"/>
            <a:ext cx="3990542" cy="49747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EB8C2BC-52E6-EACF-ECA7-B92E5C8A17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6760" y="5316015"/>
            <a:ext cx="5149868" cy="258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2941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67E9CB-18B2-C977-2897-198516CE8A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34FDC215-261F-2AF1-34A0-D1A37CCA36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5486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4" name="Oval 5">
            <a:extLst>
              <a:ext uri="{FF2B5EF4-FFF2-40B4-BE49-F238E27FC236}">
                <a16:creationId xmlns:a16="http://schemas.microsoft.com/office/drawing/2014/main" id="{4EA6581C-88F0-7ED9-59AF-862BCD87A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4630399" cy="54864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0BD5B00-5424-B027-99CB-911BFEDC2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0064211" y="6316927"/>
            <a:ext cx="0" cy="109728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6F77CF9-7EE1-79BD-7845-B6B02B3E62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3078AEE2-630E-CED6-DB83-29A76A970A6C}"/>
              </a:ext>
            </a:extLst>
          </p:cNvPr>
          <p:cNvSpPr/>
          <p:nvPr/>
        </p:nvSpPr>
        <p:spPr>
          <a:xfrm>
            <a:off x="772160" y="772160"/>
            <a:ext cx="8913707" cy="66852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r" defTabSz="914400">
              <a:lnSpc>
                <a:spcPct val="8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900" cap="all" spc="200" dirty="0">
                <a:latin typeface="+mj-lt"/>
                <a:ea typeface="+mj-ea"/>
                <a:cs typeface="+mj-cs"/>
              </a:rPr>
              <a:t>NLP + UNSUPERVISED MODELS</a:t>
            </a:r>
            <a:endParaRPr lang="en-US" sz="7900" kern="1200" cap="all" spc="200" baseline="0" dirty="0">
              <a:latin typeface="+mj-lt"/>
              <a:ea typeface="+mj-ea"/>
              <a:cs typeface="+mj-cs"/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164821-3AF9-7776-0CDA-F154ABBEC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767526" y="2194560"/>
            <a:ext cx="0" cy="384048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erson sitting at a desk with a computer and a brain&#10;&#10;AI-generated content may be incorrect.">
            <a:extLst>
              <a:ext uri="{FF2B5EF4-FFF2-40B4-BE49-F238E27FC236}">
                <a16:creationId xmlns:a16="http://schemas.microsoft.com/office/drawing/2014/main" id="{2D6C51F0-4EDA-C32C-78B4-9E6620D3C07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rcRect t="15392" r="1" b="1"/>
          <a:stretch>
            <a:fillRect/>
          </a:stretch>
        </p:blipFill>
        <p:spPr>
          <a:xfrm>
            <a:off x="3678" y="1"/>
            <a:ext cx="14626722" cy="822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9342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BC41DE-8BB2-9887-3716-D1856B58C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736942CC-AE64-9B24-6848-0D36222593FB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7700"/>
              </a:lnSpc>
            </a:pPr>
            <a:r>
              <a:rPr lang="en-US" sz="6600" dirty="0">
                <a:solidFill>
                  <a:srgbClr val="3F6FF3"/>
                </a:solidFill>
                <a:latin typeface="Outfit Medium" pitchFamily="34" charset="0"/>
              </a:rPr>
              <a:t>LLM Generated Descriptions</a:t>
            </a:r>
            <a:endParaRPr lang="en-US" sz="61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696359-BDE3-6850-353E-F993876A9440}"/>
              </a:ext>
            </a:extLst>
          </p:cNvPr>
          <p:cNvSpPr txBox="1"/>
          <p:nvPr/>
        </p:nvSpPr>
        <p:spPr>
          <a:xfrm>
            <a:off x="1182415" y="1831393"/>
            <a:ext cx="8503452" cy="48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1. Purpose LLM-Generated Descriptions</a:t>
            </a:r>
            <a:endParaRPr lang="en-US" sz="2400" dirty="0"/>
          </a:p>
        </p:txBody>
      </p:sp>
      <p:sp>
        <p:nvSpPr>
          <p:cNvPr id="2" name="Text 2">
            <a:extLst>
              <a:ext uri="{FF2B5EF4-FFF2-40B4-BE49-F238E27FC236}">
                <a16:creationId xmlns:a16="http://schemas.microsoft.com/office/drawing/2014/main" id="{F5EA7487-387E-01E1-4088-3704158B837B}"/>
              </a:ext>
            </a:extLst>
          </p:cNvPr>
          <p:cNvSpPr/>
          <p:nvPr/>
        </p:nvSpPr>
        <p:spPr>
          <a:xfrm>
            <a:off x="634251" y="2447568"/>
            <a:ext cx="7643205" cy="5581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AU" sz="2400" b="1" u="sng" dirty="0"/>
              <a:t>WHY generate LLM Descriptions?</a:t>
            </a:r>
          </a:p>
          <a:p>
            <a:pPr>
              <a:lnSpc>
                <a:spcPts val="2850"/>
              </a:lnSpc>
            </a:pPr>
            <a:r>
              <a:rPr lang="en-US" sz="2400" dirty="0"/>
              <a:t>Because the dataset contains no written employee feedback, an external LLM was used to generate synthetic descriptions.</a:t>
            </a:r>
            <a:br>
              <a:rPr lang="en-US" sz="2400" dirty="0"/>
            </a:br>
            <a:r>
              <a:rPr lang="en-US" sz="2400" dirty="0"/>
              <a:t>This provides the </a:t>
            </a:r>
            <a:r>
              <a:rPr lang="en-US" sz="2400" b="1" dirty="0">
                <a:solidFill>
                  <a:srgbClr val="FF0000"/>
                </a:solidFill>
              </a:rPr>
              <a:t>text needed for NLP analysis and cluster evaluation.</a:t>
            </a:r>
          </a:p>
          <a:p>
            <a:pPr algn="ctr">
              <a:lnSpc>
                <a:spcPts val="2850"/>
              </a:lnSpc>
            </a:pPr>
            <a:endParaRPr lang="en-US" sz="2400" dirty="0"/>
          </a:p>
          <a:p>
            <a:pPr algn="ctr">
              <a:lnSpc>
                <a:spcPts val="2850"/>
              </a:lnSpc>
            </a:pPr>
            <a:r>
              <a:rPr lang="en-US" sz="2400" dirty="0"/>
              <a:t>These descriptions simulate what </a:t>
            </a:r>
            <a:r>
              <a:rPr lang="en-US" sz="2400" dirty="0">
                <a:solidFill>
                  <a:srgbClr val="FF0000"/>
                </a:solidFill>
              </a:rPr>
              <a:t>an employee might write about their work experience and burnout</a:t>
            </a:r>
            <a:r>
              <a:rPr lang="en-US" sz="2400" dirty="0"/>
              <a:t>, allowing us to apply </a:t>
            </a:r>
            <a:r>
              <a:rPr lang="en-US" sz="2400" b="1" u="sng" dirty="0">
                <a:solidFill>
                  <a:srgbClr val="FF0000"/>
                </a:solidFill>
              </a:rPr>
              <a:t>NLP-based clustering and uncover patterns that numerical data alone cannot provide.</a:t>
            </a:r>
          </a:p>
          <a:p>
            <a:pPr>
              <a:lnSpc>
                <a:spcPts val="2850"/>
              </a:lnSpc>
            </a:pPr>
            <a:endParaRPr lang="en-US" sz="2400" b="1" dirty="0"/>
          </a:p>
          <a:p>
            <a:pPr>
              <a:lnSpc>
                <a:spcPts val="2850"/>
              </a:lnSpc>
            </a:pPr>
            <a:endParaRPr lang="en-US" sz="2400" b="1" dirty="0"/>
          </a:p>
          <a:p>
            <a:pPr algn="ctr">
              <a:lnSpc>
                <a:spcPts val="2850"/>
              </a:lnSpc>
            </a:pPr>
            <a:r>
              <a:rPr lang="en-AU" sz="2400" dirty="0"/>
              <a:t>❗</a:t>
            </a:r>
            <a:r>
              <a:rPr lang="en-US" sz="2400" dirty="0"/>
              <a:t>Disclaimer: </a:t>
            </a:r>
            <a:r>
              <a:rPr lang="en-US" sz="2400" dirty="0" err="1"/>
              <a:t>Groq</a:t>
            </a:r>
            <a:r>
              <a:rPr lang="en-US" sz="2400" dirty="0"/>
              <a:t> LLM descriptions </a:t>
            </a:r>
            <a:r>
              <a:rPr lang="en-US" sz="2400" b="1" dirty="0"/>
              <a:t>are artificial and should not be interpreted as real human opinions or experiences.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AE3E59-A554-D4D1-23AC-30E4BF9642D5}"/>
              </a:ext>
            </a:extLst>
          </p:cNvPr>
          <p:cNvSpPr txBox="1"/>
          <p:nvPr/>
        </p:nvSpPr>
        <p:spPr>
          <a:xfrm>
            <a:off x="9527822" y="2887260"/>
            <a:ext cx="463973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As a 10-year veteran in the Customer Support role, I feel overwhelmed by the excessive demands and stress (2.61) that has pushed my burnout level to 4.26, affecting my overall wellbeing. </a:t>
            </a:r>
          </a:p>
          <a:p>
            <a:r>
              <a:rPr lang="en-AU" dirty="0"/>
              <a:t>Despite having access to therapy, I often find it challenging to maintain a healthy work-life balance, especially with a 60-minute commute and only 7.3 hours of sleep daily. </a:t>
            </a:r>
          </a:p>
          <a:p>
            <a:r>
              <a:rPr lang="en-AU" dirty="0"/>
              <a:t>My </a:t>
            </a:r>
            <a:r>
              <a:rPr lang="en-AU" dirty="0" err="1"/>
              <a:t>ManagerSupportScore</a:t>
            </a:r>
            <a:r>
              <a:rPr lang="en-AU" dirty="0"/>
              <a:t> of 2.93 and </a:t>
            </a:r>
            <a:r>
              <a:rPr lang="en-AU" dirty="0" err="1"/>
              <a:t>SalaryRange</a:t>
            </a:r>
            <a:r>
              <a:rPr lang="en-AU" dirty="0"/>
              <a:t> of 40K-60K fail to offset the dissatisfaction I feel in my job, further impacting my wellbeing and causing mental health days off.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7CB945-6282-F053-7C89-94A7EDDBF28F}"/>
              </a:ext>
            </a:extLst>
          </p:cNvPr>
          <p:cNvSpPr txBox="1"/>
          <p:nvPr/>
        </p:nvSpPr>
        <p:spPr>
          <a:xfrm>
            <a:off x="10470444" y="2517928"/>
            <a:ext cx="26472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b="1" dirty="0"/>
              <a:t>LLM Generated example:</a:t>
            </a:r>
          </a:p>
        </p:txBody>
      </p:sp>
      <p:pic>
        <p:nvPicPr>
          <p:cNvPr id="9" name="Picture 8" descr="A white lightning bolt on an orange background&#10;&#10;AI-generated content may be incorrect.">
            <a:extLst>
              <a:ext uri="{FF2B5EF4-FFF2-40B4-BE49-F238E27FC236}">
                <a16:creationId xmlns:a16="http://schemas.microsoft.com/office/drawing/2014/main" id="{7861D1CE-8908-61B8-E8E9-659E1EB346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0069" y="2523895"/>
            <a:ext cx="330375" cy="3303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1792E21-3EFB-6AB8-73FD-05DC786E0DEE}"/>
              </a:ext>
            </a:extLst>
          </p:cNvPr>
          <p:cNvSpPr txBox="1"/>
          <p:nvPr/>
        </p:nvSpPr>
        <p:spPr>
          <a:xfrm>
            <a:off x="9699228" y="7107092"/>
            <a:ext cx="4296921" cy="286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425"/>
              </a:lnSpc>
              <a:buNone/>
            </a:pPr>
            <a:r>
              <a:rPr lang="en-AU" b="0" dirty="0">
                <a:effectLst/>
                <a:latin typeface="Consolas" panose="020B0609020204030204" pitchFamily="49" charset="0"/>
              </a:rPr>
              <a:t>Model: llama-3.1-8b-instant</a:t>
            </a:r>
          </a:p>
        </p:txBody>
      </p:sp>
    </p:spTree>
    <p:extLst>
      <p:ext uri="{BB962C8B-B14F-4D97-AF65-F5344CB8AC3E}">
        <p14:creationId xmlns:p14="http://schemas.microsoft.com/office/powerpoint/2010/main" val="14942246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B3BC32-DB6B-0A33-5DBB-56ED6462B5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6B9FB20E-1E7C-F614-D15A-B36860E58583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7700"/>
              </a:lnSpc>
            </a:pPr>
            <a:r>
              <a:rPr lang="en-US" sz="6000" dirty="0">
                <a:solidFill>
                  <a:srgbClr val="3F6FF3"/>
                </a:solidFill>
                <a:latin typeface="Outfit Medium" pitchFamily="34" charset="0"/>
              </a:rPr>
              <a:t>LLM Generated Descriptions</a:t>
            </a:r>
            <a:endParaRPr lang="en-US" sz="6000" dirty="0"/>
          </a:p>
          <a:p>
            <a:pPr>
              <a:lnSpc>
                <a:spcPts val="7700"/>
              </a:lnSpc>
            </a:pPr>
            <a:endParaRPr lang="en-US" sz="61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E27AF2-CAF8-D7E2-12E3-13BBB31157D4}"/>
              </a:ext>
            </a:extLst>
          </p:cNvPr>
          <p:cNvSpPr txBox="1"/>
          <p:nvPr/>
        </p:nvSpPr>
        <p:spPr>
          <a:xfrm>
            <a:off x="1182415" y="1831393"/>
            <a:ext cx="7315200" cy="48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2. EDA</a:t>
            </a:r>
            <a:endParaRPr lang="en-US" sz="2400" dirty="0"/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866517CE-DE6F-9635-880B-8058292A5402}"/>
              </a:ext>
            </a:extLst>
          </p:cNvPr>
          <p:cNvSpPr/>
          <p:nvPr/>
        </p:nvSpPr>
        <p:spPr>
          <a:xfrm>
            <a:off x="550237" y="2464453"/>
            <a:ext cx="7216519" cy="8319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AU" sz="2400" dirty="0"/>
              <a:t>🧠</a:t>
            </a:r>
            <a:r>
              <a:rPr lang="en-US" sz="2400" b="1" dirty="0"/>
              <a:t>120 records | 25 same data features</a:t>
            </a:r>
          </a:p>
          <a:p>
            <a:pPr>
              <a:lnSpc>
                <a:spcPts val="2850"/>
              </a:lnSpc>
            </a:pPr>
            <a:r>
              <a:rPr lang="en-US" sz="2400" dirty="0"/>
              <a:t>15 sample for each </a:t>
            </a:r>
            <a:r>
              <a:rPr lang="en-US" sz="2400" dirty="0" err="1"/>
              <a:t>JobRole</a:t>
            </a:r>
            <a:r>
              <a:rPr lang="en-US" sz="2400" dirty="0"/>
              <a:t> (total of 8 Unique </a:t>
            </a:r>
            <a:r>
              <a:rPr lang="en-US" sz="2400" dirty="0" err="1"/>
              <a:t>JobRoles</a:t>
            </a:r>
            <a:r>
              <a:rPr lang="en-US" sz="2400" dirty="0"/>
              <a:t>)</a:t>
            </a:r>
            <a:br>
              <a:rPr lang="en-US" sz="2400" dirty="0"/>
            </a:br>
            <a:endParaRPr lang="en-US" sz="24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2EC6380-C297-65FA-4B70-315A2DB19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6990" y="3555570"/>
            <a:ext cx="5098410" cy="4166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4657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D6D677-5127-FF24-66BA-7A62C2FFF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47D0D1B8-816D-D3FB-CF75-1426A13DB19C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7700"/>
              </a:lnSpc>
            </a:pPr>
            <a:r>
              <a:rPr lang="en-US" sz="6600" dirty="0">
                <a:solidFill>
                  <a:srgbClr val="3F6FF3"/>
                </a:solidFill>
                <a:latin typeface="Outfit Medium" pitchFamily="34" charset="0"/>
              </a:rPr>
              <a:t>NLP + Unsupervised Models </a:t>
            </a:r>
            <a:endParaRPr lang="en-US" sz="61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B68732-ABCD-598C-11C2-C5FEFEC04CAC}"/>
              </a:ext>
            </a:extLst>
          </p:cNvPr>
          <p:cNvSpPr txBox="1"/>
          <p:nvPr/>
        </p:nvSpPr>
        <p:spPr>
          <a:xfrm>
            <a:off x="1182415" y="1831393"/>
            <a:ext cx="7315200" cy="48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3. Evaluation Results – SBERT 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8BEF19-CF49-5646-9ACB-27C9C87534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8060" y="2928789"/>
            <a:ext cx="7092340" cy="2922831"/>
          </a:xfrm>
          <a:prstGeom prst="rect">
            <a:avLst/>
          </a:prstGeom>
        </p:spPr>
      </p:pic>
      <p:sp>
        <p:nvSpPr>
          <p:cNvPr id="8" name="Text 2">
            <a:extLst>
              <a:ext uri="{FF2B5EF4-FFF2-40B4-BE49-F238E27FC236}">
                <a16:creationId xmlns:a16="http://schemas.microsoft.com/office/drawing/2014/main" id="{F05F8381-6389-1D3E-E1D4-0276889B334F}"/>
              </a:ext>
            </a:extLst>
          </p:cNvPr>
          <p:cNvSpPr/>
          <p:nvPr/>
        </p:nvSpPr>
        <p:spPr>
          <a:xfrm>
            <a:off x="854411" y="2347436"/>
            <a:ext cx="6460790" cy="5581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Optimal K (Silhouette Score): 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SSE = 29.83,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Silhouette: 0.0556</a:t>
            </a:r>
          </a:p>
          <a:p>
            <a:endParaRPr lang="fr-FR" sz="2400" dirty="0"/>
          </a:p>
          <a:p>
            <a:r>
              <a:rPr lang="en-US" sz="2400" b="1" dirty="0"/>
              <a:t>SBERT</a:t>
            </a:r>
            <a:r>
              <a:rPr lang="en-US" sz="2400" dirty="0"/>
              <a:t> means a model for evaluating </a:t>
            </a:r>
            <a:r>
              <a:rPr lang="en-US" sz="2400" i="1" dirty="0"/>
              <a:t>semantic meaning and similarity. </a:t>
            </a:r>
          </a:p>
          <a:p>
            <a:endParaRPr lang="en-US" sz="2400" i="1" dirty="0"/>
          </a:p>
          <a:p>
            <a:r>
              <a:rPr lang="en-US" sz="2400" dirty="0"/>
              <a:t>Based on these results, k=5 provides the best clustering structure for the SBERT embeddings.</a:t>
            </a:r>
          </a:p>
          <a:p>
            <a:endParaRPr lang="en-US" sz="2400" dirty="0"/>
          </a:p>
          <a:p>
            <a:pPr algn="ctr"/>
            <a:r>
              <a:rPr lang="en-US" sz="2400" dirty="0"/>
              <a:t>The </a:t>
            </a:r>
            <a:r>
              <a:rPr lang="en-US" sz="2400" b="1" dirty="0"/>
              <a:t>Silhouette Score </a:t>
            </a:r>
            <a:r>
              <a:rPr lang="en-US" sz="2400" dirty="0"/>
              <a:t>indicates a </a:t>
            </a:r>
            <a:r>
              <a:rPr lang="en-US" sz="2400" dirty="0">
                <a:solidFill>
                  <a:srgbClr val="FF0000"/>
                </a:solidFill>
              </a:rPr>
              <a:t>mild level of cluster separation</a:t>
            </a:r>
            <a:r>
              <a:rPr lang="en-US" sz="2400" dirty="0"/>
              <a:t>, meaning there is some semantic grouping, but the clusters are not strongly distinct.</a:t>
            </a:r>
            <a:endParaRPr lang="fr-FR" sz="2400" dirty="0"/>
          </a:p>
          <a:p>
            <a:endParaRPr lang="fr-FR" sz="2400" dirty="0"/>
          </a:p>
          <a:p>
            <a:endParaRPr lang="en-AU" sz="24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F8BBA25-18C3-E230-1BD3-03515A566C6A}"/>
              </a:ext>
            </a:extLst>
          </p:cNvPr>
          <p:cNvSpPr/>
          <p:nvPr/>
        </p:nvSpPr>
        <p:spPr>
          <a:xfrm>
            <a:off x="12338756" y="3092479"/>
            <a:ext cx="293512" cy="3048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2BA96A6-DA4C-9236-FA43-782016F70EEA}"/>
              </a:ext>
            </a:extLst>
          </p:cNvPr>
          <p:cNvSpPr/>
          <p:nvPr/>
        </p:nvSpPr>
        <p:spPr>
          <a:xfrm>
            <a:off x="2424191" y="3046646"/>
            <a:ext cx="1120519" cy="4276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81651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5DD10F-D794-E820-4EB7-A4E5B28619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F8A77CEF-AC72-C2B5-E24A-3DD043F92A6A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7700"/>
              </a:lnSpc>
            </a:pPr>
            <a:r>
              <a:rPr lang="en-US" sz="6600" dirty="0">
                <a:solidFill>
                  <a:srgbClr val="3F6FF3"/>
                </a:solidFill>
                <a:latin typeface="Outfit Medium" pitchFamily="34" charset="0"/>
              </a:rPr>
              <a:t>NLP + Unsupervised Models </a:t>
            </a:r>
            <a:endParaRPr lang="en-US" sz="61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F31D45-9FE1-EBD9-44C2-F7EF9DABB156}"/>
              </a:ext>
            </a:extLst>
          </p:cNvPr>
          <p:cNvSpPr txBox="1"/>
          <p:nvPr/>
        </p:nvSpPr>
        <p:spPr>
          <a:xfrm>
            <a:off x="1182415" y="1831393"/>
            <a:ext cx="7315200" cy="48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4. Clusters Keywords Results</a:t>
            </a: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DEBCFF-6E67-DBF2-8D1D-1E057BA26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371" y="4114800"/>
            <a:ext cx="12575752" cy="37662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1A795D6-6AC0-BDB3-506F-29F6380567DA}"/>
              </a:ext>
            </a:extLst>
          </p:cNvPr>
          <p:cNvSpPr txBox="1"/>
          <p:nvPr/>
        </p:nvSpPr>
        <p:spPr>
          <a:xfrm>
            <a:off x="1182415" y="2247674"/>
            <a:ext cx="1314318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Each cluster was able to discover meaningful and similar keywords based on human interpretation themes alone such as: HR, mental health, Brazil etc.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	</a:t>
            </a:r>
            <a:r>
              <a:rPr lang="en-US" sz="2400" b="1" dirty="0">
                <a:solidFill>
                  <a:srgbClr val="00B050"/>
                </a:solidFill>
              </a:rPr>
              <a:t>SBERT successfully grouped</a:t>
            </a:r>
            <a:r>
              <a:rPr lang="en-US" sz="2400" dirty="0"/>
              <a:t> semantically similar descriptions, showing mild but meaningful thematic separation.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306644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222051-B393-0CE2-69B2-4F0C2D553E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2CA2CC3D-C935-0030-F1D2-06A681B48B22}"/>
              </a:ext>
            </a:extLst>
          </p:cNvPr>
          <p:cNvSpPr/>
          <p:nvPr/>
        </p:nvSpPr>
        <p:spPr>
          <a:xfrm>
            <a:off x="1028223" y="355077"/>
            <a:ext cx="7556421" cy="1022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F6FF3"/>
                </a:solidFill>
                <a:latin typeface="Outfit Medium" pitchFamily="34" charset="0"/>
              </a:rPr>
              <a:t>Article</a:t>
            </a:r>
          </a:p>
          <a:p>
            <a:pPr>
              <a:lnSpc>
                <a:spcPts val="5550"/>
              </a:lnSpc>
            </a:pPr>
            <a:endParaRPr lang="en-US" sz="2800" dirty="0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53BA5973-4720-F189-96C4-0E5E9E23E016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8126942" y="1324025"/>
            <a:ext cx="6153501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💀 </a:t>
            </a:r>
            <a:r>
              <a:rPr lang="en-US" sz="2400" b="1" dirty="0"/>
              <a:t>Chronic Exhaustion:</a:t>
            </a:r>
            <a:br>
              <a:rPr lang="en-US" sz="2400" dirty="0"/>
            </a:br>
            <a:r>
              <a:rPr lang="en-US" sz="2400" dirty="0"/>
              <a:t>Persistent physical, emotional, and mental fatigue - even after rest - leading to low energy and constant tiredness.</a:t>
            </a:r>
          </a:p>
          <a:p>
            <a:r>
              <a:rPr lang="en-US" sz="2400" dirty="0"/>
              <a:t>🧠 </a:t>
            </a:r>
            <a:r>
              <a:rPr lang="en-US" sz="2400" b="1" dirty="0"/>
              <a:t>Mental &amp; Emotional Strain:</a:t>
            </a:r>
            <a:br>
              <a:rPr lang="en-US" sz="2400" dirty="0"/>
            </a:br>
            <a:r>
              <a:rPr lang="en-US" sz="2400" dirty="0"/>
              <a:t>Increased irritability, cynicism, detachment from work, and feeling overwhelmed or “checked out.”</a:t>
            </a:r>
          </a:p>
          <a:p>
            <a:r>
              <a:rPr lang="en-US" sz="2400" dirty="0"/>
              <a:t>📉 </a:t>
            </a:r>
            <a:r>
              <a:rPr lang="en-US" sz="2400" b="1" dirty="0"/>
              <a:t>Declining Performance:</a:t>
            </a:r>
            <a:br>
              <a:rPr lang="en-US" sz="2400" dirty="0"/>
            </a:br>
            <a:r>
              <a:rPr lang="en-US" sz="2400" dirty="0"/>
              <a:t>Reduced focus, slower thinking, procrastination, and feeling ineffective or unable to keep up with workload.</a:t>
            </a:r>
          </a:p>
          <a:p>
            <a:endParaRPr lang="en-US" sz="2400" dirty="0"/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AFCB42-EEE5-8546-FA53-699C65E23F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223" y="1171281"/>
            <a:ext cx="7008409" cy="50734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065E6B-B257-3083-41C9-7F4D49207F0A}"/>
              </a:ext>
            </a:extLst>
          </p:cNvPr>
          <p:cNvSpPr txBox="1"/>
          <p:nvPr/>
        </p:nvSpPr>
        <p:spPr>
          <a:xfrm>
            <a:off x="3132137" y="6436751"/>
            <a:ext cx="807155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Statistically: estimated </a:t>
            </a:r>
            <a:r>
              <a:rPr lang="en-US" sz="3200" b="1" dirty="0">
                <a:solidFill>
                  <a:srgbClr val="FF0000"/>
                </a:solidFill>
              </a:rPr>
              <a:t>nearly 3M </a:t>
            </a:r>
            <a:r>
              <a:rPr lang="en-US" sz="3200" dirty="0">
                <a:solidFill>
                  <a:srgbClr val="FF0000"/>
                </a:solidFill>
              </a:rPr>
              <a:t>Australians </a:t>
            </a:r>
            <a:r>
              <a:rPr lang="en-US" sz="3200" dirty="0"/>
              <a:t>are likely to consider leaving their job in the next year</a:t>
            </a:r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9693822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910D1-4831-F190-EA6B-7AA5DC8CF6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784205D6-AF54-6622-8FFA-FC8A87EE6506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7700"/>
              </a:lnSpc>
            </a:pPr>
            <a:r>
              <a:rPr lang="en-US" sz="6600" dirty="0">
                <a:solidFill>
                  <a:srgbClr val="3F6FF3"/>
                </a:solidFill>
                <a:latin typeface="Outfit Medium" pitchFamily="34" charset="0"/>
              </a:rPr>
              <a:t>NLP + Unsupervised Models </a:t>
            </a:r>
            <a:endParaRPr lang="en-US" sz="61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0AD70E-8143-06B6-A8CF-B8F1B1F14BF9}"/>
              </a:ext>
            </a:extLst>
          </p:cNvPr>
          <p:cNvSpPr txBox="1"/>
          <p:nvPr/>
        </p:nvSpPr>
        <p:spPr>
          <a:xfrm>
            <a:off x="1182415" y="1831393"/>
            <a:ext cx="6234385" cy="9113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5. Clusters Naming and </a:t>
            </a:r>
            <a:r>
              <a:rPr lang="en-US" sz="2400" dirty="0" err="1">
                <a:solidFill>
                  <a:srgbClr val="3F6FF3"/>
                </a:solidFill>
                <a:latin typeface="Outfit Medium" pitchFamily="34" charset="0"/>
              </a:rPr>
              <a:t>Visualisation</a:t>
            </a: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 Separation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402EBC-264F-3772-89D5-CE15F6058B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209" y="2663710"/>
            <a:ext cx="6370347" cy="44898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3C57557-20DC-7530-02EB-E4A2B7F848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229" y="3577085"/>
            <a:ext cx="6942712" cy="2672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044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45E84D-70D9-A8B2-6859-15471FF1E7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9865F1F1-0AFC-535D-3401-FF450B990823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7700"/>
              </a:lnSpc>
            </a:pPr>
            <a:r>
              <a:rPr lang="en-US" sz="6600" dirty="0">
                <a:solidFill>
                  <a:srgbClr val="3F6FF3"/>
                </a:solidFill>
                <a:latin typeface="Outfit Medium" pitchFamily="34" charset="0"/>
              </a:rPr>
              <a:t>NLP + Unsupervised Models </a:t>
            </a:r>
            <a:endParaRPr lang="en-US" sz="61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1DA285-FDAC-55F9-ED61-3127BF3AB651}"/>
              </a:ext>
            </a:extLst>
          </p:cNvPr>
          <p:cNvSpPr txBox="1"/>
          <p:nvPr/>
        </p:nvSpPr>
        <p:spPr>
          <a:xfrm>
            <a:off x="1182414" y="1831393"/>
            <a:ext cx="10399985" cy="48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6. Word Cloud Cluster Example: Brazil Team – Mental Health Concerns</a:t>
            </a:r>
            <a:endParaRPr lang="en-US" sz="24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934B066-C944-5386-B1D8-01A6AE135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9192" y="4342076"/>
            <a:ext cx="5615214" cy="361079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59C3A46-F534-BAED-C3D1-E2134117F04B}"/>
              </a:ext>
            </a:extLst>
          </p:cNvPr>
          <p:cNvSpPr txBox="1"/>
          <p:nvPr/>
        </p:nvSpPr>
        <p:spPr>
          <a:xfrm>
            <a:off x="1660520" y="2593985"/>
            <a:ext cx="115125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This cluster suggests that the </a:t>
            </a:r>
            <a:r>
              <a:rPr lang="en-US" sz="2400" b="1" dirty="0"/>
              <a:t>Brazil team</a:t>
            </a:r>
            <a:r>
              <a:rPr lang="en-US" sz="2400" dirty="0"/>
              <a:t> frequently expresses themes of </a:t>
            </a:r>
            <a:r>
              <a:rPr lang="en-US" sz="2400" b="1" dirty="0"/>
              <a:t>burnout, mental health strain, long hours, and limited support</a:t>
            </a:r>
            <a:r>
              <a:rPr lang="en-US" sz="2400" dirty="0"/>
              <a:t>, indicating elevated wellbeing concerns.</a:t>
            </a:r>
            <a:endParaRPr lang="en-AU" sz="24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8302D17-5DF5-93CE-D2BB-876970C4C1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7137" y="3514940"/>
            <a:ext cx="10699323" cy="599860"/>
          </a:xfrm>
          <a:prstGeom prst="rect">
            <a:avLst/>
          </a:prstGeom>
        </p:spPr>
      </p:pic>
      <p:pic>
        <p:nvPicPr>
          <p:cNvPr id="4" name="Picture 3" descr="A flag with a blue circle and white dots in the center&#10;&#10;AI-generated content may be incorrect.">
            <a:extLst>
              <a:ext uri="{FF2B5EF4-FFF2-40B4-BE49-F238E27FC236}">
                <a16:creationId xmlns:a16="http://schemas.microsoft.com/office/drawing/2014/main" id="{3B3022F6-C343-BBB0-F8C2-E79264A89F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2881" y="895061"/>
            <a:ext cx="1960396" cy="137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9460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B5F1E2-299B-612A-1E90-B1AA8B2062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D605C547-7C30-3160-4612-2F730C4E8588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7700"/>
              </a:lnSpc>
            </a:pPr>
            <a:r>
              <a:rPr lang="en-US" sz="6600" dirty="0">
                <a:solidFill>
                  <a:srgbClr val="3F6FF3"/>
                </a:solidFill>
                <a:latin typeface="Outfit Medium" pitchFamily="34" charset="0"/>
              </a:rPr>
              <a:t>NLP + Unsupervised Models </a:t>
            </a:r>
            <a:endParaRPr lang="en-US" sz="61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D921AB-D613-06D0-07E4-103BA16CB6E4}"/>
              </a:ext>
            </a:extLst>
          </p:cNvPr>
          <p:cNvSpPr txBox="1"/>
          <p:nvPr/>
        </p:nvSpPr>
        <p:spPr>
          <a:xfrm>
            <a:off x="1182414" y="1831393"/>
            <a:ext cx="10399985" cy="48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7. Deeper Analysis: Brazil Team – Mental Health Concerns</a:t>
            </a:r>
            <a:endParaRPr lang="en-US" sz="2400" dirty="0"/>
          </a:p>
        </p:txBody>
      </p:sp>
      <p:pic>
        <p:nvPicPr>
          <p:cNvPr id="4" name="Picture 3" descr="A flag with a blue circle and white dots in the center&#10;&#10;AI-generated content may be incorrect.">
            <a:extLst>
              <a:ext uri="{FF2B5EF4-FFF2-40B4-BE49-F238E27FC236}">
                <a16:creationId xmlns:a16="http://schemas.microsoft.com/office/drawing/2014/main" id="{AC7CCF2C-E85E-A339-E60E-263CB42B5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881" y="895061"/>
            <a:ext cx="1960396" cy="13722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7373F3-4AE1-EC2D-66D3-E569C93B05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9531" y="2521461"/>
            <a:ext cx="6021753" cy="29834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FE19CE2-D91B-2361-2215-098291D428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5009" y="5593970"/>
            <a:ext cx="4810796" cy="248637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46AB89E-E154-F0DC-3078-A9D4E4201C00}"/>
              </a:ext>
            </a:extLst>
          </p:cNvPr>
          <p:cNvSpPr txBox="1"/>
          <p:nvPr/>
        </p:nvSpPr>
        <p:spPr>
          <a:xfrm>
            <a:off x="562317" y="2489705"/>
            <a:ext cx="741892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/>
              <a:t>Insight:</a:t>
            </a:r>
            <a:br>
              <a:rPr lang="en-US" sz="2400" dirty="0"/>
            </a:br>
            <a:r>
              <a:rPr lang="en-US" sz="2400" dirty="0"/>
              <a:t>This cluster shows that the Brazil team frequently uses terms related to </a:t>
            </a:r>
            <a:r>
              <a:rPr lang="en-US" sz="2400" b="1" dirty="0"/>
              <a:t>mental health, stress, burnout, and limited support</a:t>
            </a:r>
            <a:r>
              <a:rPr lang="en-US" sz="2400" dirty="0"/>
              <a:t>, suggesting elevated wellbeing challenges.</a:t>
            </a:r>
          </a:p>
          <a:p>
            <a:pPr>
              <a:buNone/>
            </a:pPr>
            <a:endParaRPr lang="en-US" sz="2400" dirty="0"/>
          </a:p>
          <a:p>
            <a:pPr>
              <a:buNone/>
            </a:pPr>
            <a:endParaRPr lang="en-US" sz="2400" dirty="0"/>
          </a:p>
          <a:p>
            <a:pPr algn="ctr">
              <a:buNone/>
            </a:pPr>
            <a:r>
              <a:rPr lang="en-US" sz="2400" b="1" dirty="0"/>
              <a:t>Cluster Meaning:</a:t>
            </a:r>
            <a:br>
              <a:rPr lang="en-US" sz="2400" dirty="0"/>
            </a:br>
            <a:r>
              <a:rPr lang="en-US" sz="2400" dirty="0"/>
              <a:t>These keyword patterns indicate a potential </a:t>
            </a:r>
            <a:r>
              <a:rPr lang="en-US" sz="2400" b="1" dirty="0">
                <a:solidFill>
                  <a:srgbClr val="FF0000"/>
                </a:solidFill>
              </a:rPr>
              <a:t>regional hotspot for burnout</a:t>
            </a:r>
            <a:r>
              <a:rPr lang="en-US" sz="2400" dirty="0">
                <a:solidFill>
                  <a:srgbClr val="FF0000"/>
                </a:solidFill>
              </a:rPr>
              <a:t>, </a:t>
            </a:r>
            <a:r>
              <a:rPr lang="en-US" sz="2400" dirty="0"/>
              <a:t>requiring targeted support and workload assessment.</a:t>
            </a:r>
          </a:p>
        </p:txBody>
      </p:sp>
    </p:spTree>
    <p:extLst>
      <p:ext uri="{BB962C8B-B14F-4D97-AF65-F5344CB8AC3E}">
        <p14:creationId xmlns:p14="http://schemas.microsoft.com/office/powerpoint/2010/main" val="21690669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538669-45BB-6151-0DC6-66771D2BB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84811E42-A8E0-B8F3-2DAC-E472D89F1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5486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24" name="Oval 5">
            <a:extLst>
              <a:ext uri="{FF2B5EF4-FFF2-40B4-BE49-F238E27FC236}">
                <a16:creationId xmlns:a16="http://schemas.microsoft.com/office/drawing/2014/main" id="{141D9C2A-A5B1-AE14-6888-5DC0107CD5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4630399" cy="54864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B5392C-1376-FE55-4C7F-BEB40716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0064211" y="6316927"/>
            <a:ext cx="0" cy="109728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FACFA8D6-FA9F-DB2F-02F3-87076F0A9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F00F11C4-4892-6EE7-D774-83A665B60239}"/>
              </a:ext>
            </a:extLst>
          </p:cNvPr>
          <p:cNvSpPr/>
          <p:nvPr/>
        </p:nvSpPr>
        <p:spPr>
          <a:xfrm>
            <a:off x="772160" y="772160"/>
            <a:ext cx="8913707" cy="66852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r" defTabSz="914400">
              <a:lnSpc>
                <a:spcPct val="8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900" kern="1200" cap="all" spc="200" baseline="0" dirty="0">
                <a:latin typeface="+mj-lt"/>
                <a:ea typeface="+mj-ea"/>
                <a:cs typeface="+mj-cs"/>
              </a:rPr>
              <a:t>CLUSTERS CONCLUSION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71870A6-CEE4-9FC5-318F-A79F1F9D91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767526" y="2194560"/>
            <a:ext cx="0" cy="384048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erson sitting at a desk with a computer and a brain&#10;&#10;AI-generated content may be incorrect.">
            <a:extLst>
              <a:ext uri="{FF2B5EF4-FFF2-40B4-BE49-F238E27FC236}">
                <a16:creationId xmlns:a16="http://schemas.microsoft.com/office/drawing/2014/main" id="{C2C799AD-26B5-4ED2-7BB6-9F4D71787D0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rcRect t="15392" r="1" b="1"/>
          <a:stretch>
            <a:fillRect/>
          </a:stretch>
        </p:blipFill>
        <p:spPr>
          <a:xfrm>
            <a:off x="-3" y="1"/>
            <a:ext cx="14626722" cy="822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1238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86CE3B-58BD-CE9E-D21E-900C23CC29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CE935486-F66D-7222-850F-B2897448980E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7700"/>
              </a:lnSpc>
            </a:pPr>
            <a:r>
              <a:rPr lang="en-US" sz="6600" dirty="0">
                <a:solidFill>
                  <a:srgbClr val="3F6FF3"/>
                </a:solidFill>
                <a:latin typeface="Outfit Medium" pitchFamily="34" charset="0"/>
              </a:rPr>
              <a:t>Clusters Conclusion</a:t>
            </a:r>
            <a:endParaRPr lang="en-US" sz="61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F23837-2DFF-37EF-7A2A-4523FB41CA59}"/>
              </a:ext>
            </a:extLst>
          </p:cNvPr>
          <p:cNvSpPr txBox="1"/>
          <p:nvPr/>
        </p:nvSpPr>
        <p:spPr>
          <a:xfrm>
            <a:off x="1182414" y="1831393"/>
            <a:ext cx="8075885" cy="48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1. Insights and Final Interpretation NLP + Unsupervised</a:t>
            </a:r>
            <a:endParaRPr 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991E97-FA83-F6D0-3BFF-9141274EB37C}"/>
              </a:ext>
            </a:extLst>
          </p:cNvPr>
          <p:cNvSpPr txBox="1"/>
          <p:nvPr/>
        </p:nvSpPr>
        <p:spPr>
          <a:xfrm>
            <a:off x="1718016" y="2333250"/>
            <a:ext cx="1150268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2400" dirty="0"/>
              <a:t>Based on the clustering results, we have identified </a:t>
            </a:r>
            <a:r>
              <a:rPr lang="en-US" sz="2400" b="1" dirty="0">
                <a:solidFill>
                  <a:srgbClr val="FF0000"/>
                </a:solidFill>
              </a:rPr>
              <a:t>5 clusters</a:t>
            </a:r>
            <a:r>
              <a:rPr lang="en-US" sz="2400" dirty="0"/>
              <a:t> that are more likely to experience significant burnout within the workplace, and these groups are important to monitor to evaluate employee’s work health being.</a:t>
            </a:r>
          </a:p>
          <a:p>
            <a:pPr>
              <a:buNone/>
            </a:pPr>
            <a:endParaRPr lang="en-US" sz="2400" dirty="0"/>
          </a:p>
          <a:p>
            <a:pPr>
              <a:buNone/>
            </a:pPr>
            <a:endParaRPr lang="en-US" sz="2400" dirty="0"/>
          </a:p>
          <a:p>
            <a:pPr>
              <a:buNone/>
            </a:pPr>
            <a:endParaRPr lang="en-US" sz="2400" dirty="0"/>
          </a:p>
          <a:p>
            <a:pPr>
              <a:buNone/>
            </a:pPr>
            <a:endParaRPr lang="en-US" sz="2400" dirty="0"/>
          </a:p>
          <a:p>
            <a:pPr>
              <a:buNone/>
            </a:pPr>
            <a:endParaRPr lang="en-US" sz="2400" dirty="0"/>
          </a:p>
          <a:p>
            <a:pPr>
              <a:buNone/>
            </a:pPr>
            <a:endParaRPr lang="en-US" sz="2400" dirty="0"/>
          </a:p>
          <a:p>
            <a:pPr>
              <a:buNone/>
            </a:pPr>
            <a:endParaRPr lang="en-US" sz="2400" dirty="0"/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2C72ED7F-8443-663E-4C05-A671E11A92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1674588"/>
              </p:ext>
            </p:extLst>
          </p:nvPr>
        </p:nvGraphicFramePr>
        <p:xfrm>
          <a:off x="391942" y="3496383"/>
          <a:ext cx="13846515" cy="45058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56456">
                  <a:extLst>
                    <a:ext uri="{9D8B030D-6E8A-4147-A177-3AD203B41FA5}">
                      <a16:colId xmlns:a16="http://schemas.microsoft.com/office/drawing/2014/main" val="1697676389"/>
                    </a:ext>
                  </a:extLst>
                </a:gridCol>
                <a:gridCol w="4774554">
                  <a:extLst>
                    <a:ext uri="{9D8B030D-6E8A-4147-A177-3AD203B41FA5}">
                      <a16:colId xmlns:a16="http://schemas.microsoft.com/office/drawing/2014/main" val="131550574"/>
                    </a:ext>
                  </a:extLst>
                </a:gridCol>
                <a:gridCol w="4615505">
                  <a:extLst>
                    <a:ext uri="{9D8B030D-6E8A-4147-A177-3AD203B41FA5}">
                      <a16:colId xmlns:a16="http://schemas.microsoft.com/office/drawing/2014/main" val="2842890815"/>
                    </a:ext>
                  </a:extLst>
                </a:gridCol>
              </a:tblGrid>
              <a:tr h="421610">
                <a:tc>
                  <a:txBody>
                    <a:bodyPr/>
                    <a:lstStyle/>
                    <a:p>
                      <a:pPr algn="ctr"/>
                      <a:r>
                        <a:rPr lang="en-AU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/>
                        <a:t>Meaning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/>
                        <a:t>Key term 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181447"/>
                  </a:ext>
                </a:extLst>
              </a:tr>
              <a:tr h="10815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🔥 </a:t>
                      </a:r>
                      <a:r>
                        <a:rPr lang="en-US" b="1" dirty="0"/>
                        <a:t>High Workload &amp; Physical Stress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Heavy workloads and long hours creating physical/mental strain.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/>
                        <a:t>HR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8850645"/>
                  </a:ext>
                </a:extLst>
              </a:tr>
              <a:tr h="672978">
                <a:tc>
                  <a:txBody>
                    <a:bodyPr/>
                    <a:lstStyle/>
                    <a:p>
                      <a:pPr algn="ctr"/>
                      <a:r>
                        <a:rPr lang="en-AU" dirty="0"/>
                        <a:t>👥 </a:t>
                      </a:r>
                      <a:r>
                        <a:rPr lang="en-AU" b="1" dirty="0"/>
                        <a:t>Manager Support &amp; Wellbeing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Stress tied to lack of manager support and emotional wellbeing.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/>
                        <a:t>Stress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53026"/>
                  </a:ext>
                </a:extLst>
              </a:tr>
              <a:tr h="751565">
                <a:tc>
                  <a:txBody>
                    <a:bodyPr/>
                    <a:lstStyle/>
                    <a:p>
                      <a:pPr algn="ctr"/>
                      <a:r>
                        <a:rPr lang="en-AU" dirty="0"/>
                        <a:t>📈 </a:t>
                      </a:r>
                      <a:r>
                        <a:rPr lang="en-AU" b="1" dirty="0"/>
                        <a:t>Career Growth &amp; Role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Pressure to grow quickly and keep up with workload expectations.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/>
                        <a:t>Growth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3050262"/>
                  </a:ext>
                </a:extLst>
              </a:tr>
              <a:tr h="75156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🌎 </a:t>
                      </a:r>
                      <a:r>
                        <a:rPr lang="en-US" b="1" dirty="0"/>
                        <a:t>Brazil Team – Mental Health Concerns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Strong language around fatigue, stress, and emotional strain.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/>
                        <a:t>Brazil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0049468"/>
                  </a:ext>
                </a:extLst>
              </a:tr>
              <a:tr h="672978">
                <a:tc>
                  <a:txBody>
                    <a:bodyPr/>
                    <a:lstStyle/>
                    <a:p>
                      <a:pPr algn="ctr"/>
                      <a:r>
                        <a:rPr lang="en-AU" dirty="0"/>
                        <a:t>⚖️ </a:t>
                      </a:r>
                      <a:r>
                        <a:rPr lang="en-AU" b="1" dirty="0"/>
                        <a:t>Burnout &amp; Work-Life Balance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Direct mentions of burnout, poor balance, and mental health issues.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/>
                        <a:t>Burnout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08344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96012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0EFD47-7B58-3CE1-F3BD-2601C06A0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8C1D82B1-C29E-708A-178C-9B1B05F6DE42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3F6FF3"/>
                </a:solidFill>
                <a:latin typeface="Outfit Medium" pitchFamily="34" charset="0"/>
              </a:rPr>
              <a:t>Recommendations</a:t>
            </a:r>
            <a:endParaRPr lang="en-US" sz="61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1021B5D4-9597-6F1A-2FE8-2542333800A9}"/>
              </a:ext>
            </a:extLst>
          </p:cNvPr>
          <p:cNvSpPr/>
          <p:nvPr/>
        </p:nvSpPr>
        <p:spPr>
          <a:xfrm>
            <a:off x="1182415" y="2370592"/>
            <a:ext cx="9144000" cy="4625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2400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43F49BAE-EB5D-55F6-ED69-510B1F9DBB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580503"/>
              </p:ext>
            </p:extLst>
          </p:nvPr>
        </p:nvGraphicFramePr>
        <p:xfrm>
          <a:off x="1889184" y="2385245"/>
          <a:ext cx="10852032" cy="51834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4F9A4DE-D8CF-A547-F8CA-F8EF1F8655AE}"/>
              </a:ext>
            </a:extLst>
          </p:cNvPr>
          <p:cNvSpPr txBox="1"/>
          <p:nvPr/>
        </p:nvSpPr>
        <p:spPr>
          <a:xfrm>
            <a:off x="1182415" y="1831393"/>
            <a:ext cx="7315200" cy="48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Recommendations Agenda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79550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BAC581-6B1D-8721-31E4-87CF43FB7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88194648-A849-39A7-E268-C71C77E72488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3F6FF3"/>
                </a:solidFill>
                <a:latin typeface="Outfit Medium" pitchFamily="34" charset="0"/>
              </a:rPr>
              <a:t>Recommendations</a:t>
            </a:r>
            <a:endParaRPr lang="en-US" sz="61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44412CE9-1CE3-574F-0F19-132CD9C5255A}"/>
              </a:ext>
            </a:extLst>
          </p:cNvPr>
          <p:cNvSpPr/>
          <p:nvPr/>
        </p:nvSpPr>
        <p:spPr>
          <a:xfrm>
            <a:off x="1182415" y="2370592"/>
            <a:ext cx="9144000" cy="4625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6CC518-EA93-1C21-C3FD-8B5F40348C43}"/>
              </a:ext>
            </a:extLst>
          </p:cNvPr>
          <p:cNvSpPr txBox="1"/>
          <p:nvPr/>
        </p:nvSpPr>
        <p:spPr>
          <a:xfrm>
            <a:off x="1182415" y="1831393"/>
            <a:ext cx="7315200" cy="48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Model Impact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1BC0D5-61FA-C2E9-E8B8-5BEBE02277B9}"/>
              </a:ext>
            </a:extLst>
          </p:cNvPr>
          <p:cNvSpPr txBox="1"/>
          <p:nvPr/>
        </p:nvSpPr>
        <p:spPr>
          <a:xfrm>
            <a:off x="380832" y="2381473"/>
            <a:ext cx="10453945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Model Impact – NLP Clustering Detection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Identifies early burnout risks by </a:t>
            </a:r>
            <a:r>
              <a:rPr lang="en-US" sz="2800" dirty="0" err="1"/>
              <a:t>analysing</a:t>
            </a:r>
            <a:r>
              <a:rPr lang="en-US" sz="2800" dirty="0"/>
              <a:t> patterns in employee narratives.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Reveals clear thematic groups (e.g., workload, manager support, mental health) that are easy for HR to interpret.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Helps leadership target support strategies toward specific high-risk clusters.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Improves wellbeing resource allocation by showing which teams or regions need attention.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Supports data-driven decision-making for long-term workplace health improvement.</a:t>
            </a:r>
          </a:p>
        </p:txBody>
      </p:sp>
      <p:pic>
        <p:nvPicPr>
          <p:cNvPr id="8" name="Picture 7" descr="A computer chip with a brain inside&#10;&#10;AI-generated content may be incorrect.">
            <a:extLst>
              <a:ext uri="{FF2B5EF4-FFF2-40B4-BE49-F238E27FC236}">
                <a16:creationId xmlns:a16="http://schemas.microsoft.com/office/drawing/2014/main" id="{061119FA-F286-D3C8-D3AE-D7F624E2D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9341" y="2554686"/>
            <a:ext cx="3120227" cy="3120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9952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B807C-6C06-146A-2908-DB2689D13B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706BEF8F-51E0-59CE-60B8-BEB307B096B9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3F6FF3"/>
                </a:solidFill>
                <a:latin typeface="Outfit Medium" pitchFamily="34" charset="0"/>
              </a:rPr>
              <a:t>Recommendations</a:t>
            </a:r>
            <a:endParaRPr lang="en-US" sz="61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25EA2997-18C9-E36C-1B47-04CAF23A081B}"/>
              </a:ext>
            </a:extLst>
          </p:cNvPr>
          <p:cNvSpPr/>
          <p:nvPr/>
        </p:nvSpPr>
        <p:spPr>
          <a:xfrm>
            <a:off x="1182415" y="2370592"/>
            <a:ext cx="9144000" cy="4625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CFED81-944E-34AD-8CEF-81C2D21D457B}"/>
              </a:ext>
            </a:extLst>
          </p:cNvPr>
          <p:cNvSpPr txBox="1"/>
          <p:nvPr/>
        </p:nvSpPr>
        <p:spPr>
          <a:xfrm>
            <a:off x="1182415" y="1831393"/>
            <a:ext cx="7315200" cy="48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Why this matters?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8A484F-9680-64C2-A6F2-FEEEA5FE2BF3}"/>
              </a:ext>
            </a:extLst>
          </p:cNvPr>
          <p:cNvSpPr txBox="1"/>
          <p:nvPr/>
        </p:nvSpPr>
        <p:spPr>
          <a:xfrm>
            <a:off x="1000662" y="2415979"/>
            <a:ext cx="7952838" cy="46474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🌍 </a:t>
            </a:r>
            <a:r>
              <a:rPr lang="en-US" sz="2400" b="1" dirty="0"/>
              <a:t>Real-World Importance</a:t>
            </a:r>
            <a:br>
              <a:rPr lang="en-US" sz="2400" dirty="0"/>
            </a:br>
            <a:r>
              <a:rPr lang="en-US" sz="2400" dirty="0"/>
              <a:t>Burnout is one of the leading causes of reduced productivity, turnover, and long-term mental health decline in workplaces worldwide. Many employees never report early symptoms, meaning </a:t>
            </a:r>
            <a:r>
              <a:rPr lang="en-US" sz="2400" dirty="0" err="1"/>
              <a:t>organisations</a:t>
            </a:r>
            <a:r>
              <a:rPr lang="en-US" sz="2400" dirty="0"/>
              <a:t> often react </a:t>
            </a:r>
            <a:r>
              <a:rPr lang="en-US" sz="2400" i="1" dirty="0"/>
              <a:t>too late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📊 </a:t>
            </a:r>
            <a:r>
              <a:rPr lang="en-US" sz="2400" b="1" dirty="0"/>
              <a:t>Early Detection = Better Outcomes</a:t>
            </a:r>
            <a:br>
              <a:rPr lang="en-US" sz="2400" dirty="0"/>
            </a:br>
            <a:r>
              <a:rPr lang="en-US" sz="2400" dirty="0"/>
              <a:t>By identifying high-risk clusters early, companies can intervene before burnout escalates—improving wellbeing, reducing absenteeism, and preventing costly staff turnover.</a:t>
            </a:r>
          </a:p>
          <a:p>
            <a:br>
              <a:rPr lang="en-US" sz="2800" dirty="0"/>
            </a:br>
            <a:endParaRPr lang="en-US" sz="2800" dirty="0"/>
          </a:p>
        </p:txBody>
      </p:sp>
      <p:pic>
        <p:nvPicPr>
          <p:cNvPr id="9" name="Picture 8" descr="A hands holding a globe&#10;&#10;AI-generated content may be incorrect.">
            <a:extLst>
              <a:ext uri="{FF2B5EF4-FFF2-40B4-BE49-F238E27FC236}">
                <a16:creationId xmlns:a16="http://schemas.microsoft.com/office/drawing/2014/main" id="{26EA3F6B-45B8-41AE-1A99-D2CFAAAC0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8168" y="3013875"/>
            <a:ext cx="3338917" cy="333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8597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8493A9-42DF-453C-6586-4BD57904A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08F01550-23A5-51A2-6F23-56F495038FE9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3F6FF3"/>
                </a:solidFill>
                <a:latin typeface="Outfit Medium" pitchFamily="34" charset="0"/>
              </a:rPr>
              <a:t>Recommendations</a:t>
            </a:r>
            <a:endParaRPr lang="en-US" sz="61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98D9B1C6-2FED-F8CA-EBD2-2A010986D041}"/>
              </a:ext>
            </a:extLst>
          </p:cNvPr>
          <p:cNvSpPr/>
          <p:nvPr/>
        </p:nvSpPr>
        <p:spPr>
          <a:xfrm>
            <a:off x="1182415" y="2370592"/>
            <a:ext cx="9144000" cy="4625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78FD57-C4FD-E4A0-E21A-814A820C8689}"/>
              </a:ext>
            </a:extLst>
          </p:cNvPr>
          <p:cNvSpPr txBox="1"/>
          <p:nvPr/>
        </p:nvSpPr>
        <p:spPr>
          <a:xfrm>
            <a:off x="1182415" y="1831393"/>
            <a:ext cx="7315200" cy="48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Why this matters?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0C1FC-4712-0DAF-F47C-6B8203B5FB13}"/>
              </a:ext>
            </a:extLst>
          </p:cNvPr>
          <p:cNvSpPr txBox="1"/>
          <p:nvPr/>
        </p:nvSpPr>
        <p:spPr>
          <a:xfrm>
            <a:off x="1000663" y="2415979"/>
            <a:ext cx="7556422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dirty="0"/>
              <a:t>⚠️ </a:t>
            </a:r>
            <a:r>
              <a:rPr lang="en-US" sz="2800" b="1" dirty="0"/>
              <a:t>What Happens If We Don’t Implement It?</a:t>
            </a:r>
          </a:p>
          <a:p>
            <a:r>
              <a:rPr lang="en-US" sz="2800" b="1" dirty="0"/>
              <a:t>Late Detection = Higher Burnout &amp; Turnover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Without early identification, employees reach severe burnout before anyone notices - leading to resignations, absenteeism, and long-term mental health issues.</a:t>
            </a:r>
          </a:p>
          <a:p>
            <a:r>
              <a:rPr lang="en-US" sz="2800" b="1" dirty="0"/>
              <a:t>Lost of Confidence &amp; Career Decline</a:t>
            </a:r>
          </a:p>
          <a:p>
            <a:r>
              <a:rPr lang="en-US" sz="2800" dirty="0"/>
              <a:t>Employees may </a:t>
            </a:r>
            <a:r>
              <a:rPr lang="en-US" sz="2800" b="1" dirty="0"/>
              <a:t>lose confidence in their career path</a:t>
            </a:r>
            <a:r>
              <a:rPr lang="en-US" sz="2800" dirty="0"/>
              <a:t>, feel unsupported, and </a:t>
            </a:r>
            <a:r>
              <a:rPr lang="en-US" sz="2800" b="1" dirty="0"/>
              <a:t>develop worsening stress or depression over time.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FF59D7-2846-9815-D759-A140C4689000}"/>
              </a:ext>
            </a:extLst>
          </p:cNvPr>
          <p:cNvSpPr txBox="1"/>
          <p:nvPr/>
        </p:nvSpPr>
        <p:spPr>
          <a:xfrm>
            <a:off x="9321800" y="2808616"/>
            <a:ext cx="504190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Without AI insights and early detection, hidden burnout causes even top talent to leave the profession - leaving leaders frustrated and struggling to find the high-quality people their business depends on.</a:t>
            </a:r>
          </a:p>
        </p:txBody>
      </p:sp>
    </p:spTree>
    <p:extLst>
      <p:ext uri="{BB962C8B-B14F-4D97-AF65-F5344CB8AC3E}">
        <p14:creationId xmlns:p14="http://schemas.microsoft.com/office/powerpoint/2010/main" val="20094275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9110FF-DDBB-A6D7-1B30-B54691195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AF81312F-E0F9-A79F-CBA0-058C6B578F21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3F6FF3"/>
                </a:solidFill>
                <a:latin typeface="Outfit Medium" pitchFamily="34" charset="0"/>
              </a:rPr>
              <a:t>Recommendations</a:t>
            </a:r>
            <a:endParaRPr lang="en-US" sz="61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8288990E-CEE5-1E41-3B65-4F77AA1DBD52}"/>
              </a:ext>
            </a:extLst>
          </p:cNvPr>
          <p:cNvSpPr/>
          <p:nvPr/>
        </p:nvSpPr>
        <p:spPr>
          <a:xfrm>
            <a:off x="1182415" y="2370592"/>
            <a:ext cx="9144000" cy="4625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27FCB6-EB48-FC00-6E57-A0F0FC18C3E0}"/>
              </a:ext>
            </a:extLst>
          </p:cNvPr>
          <p:cNvSpPr txBox="1"/>
          <p:nvPr/>
        </p:nvSpPr>
        <p:spPr>
          <a:xfrm>
            <a:off x="1182415" y="1831393"/>
            <a:ext cx="7315200" cy="48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Case Study: Google Project Oxygen</a:t>
            </a:r>
            <a:endParaRPr 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944B0A-7996-D224-C5A4-18B6C4458A67}"/>
              </a:ext>
            </a:extLst>
          </p:cNvPr>
          <p:cNvSpPr txBox="1"/>
          <p:nvPr/>
        </p:nvSpPr>
        <p:spPr>
          <a:xfrm>
            <a:off x="1017315" y="2380858"/>
            <a:ext cx="985388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A senior software engineer at Google had been leading a time-sensitive infrastructure project. Months of high workload, on-call stress, and limited managerial support began to take a toll.</a:t>
            </a:r>
          </a:p>
          <a:p>
            <a:endParaRPr lang="en-US" sz="2400" dirty="0"/>
          </a:p>
          <a:p>
            <a:pPr>
              <a:buNone/>
            </a:pPr>
            <a:r>
              <a:rPr lang="en-US" sz="2400" dirty="0"/>
              <a:t>This leads to the following consequences: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project’s launch was delayed by 6–8 weeks.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Leadership couldn’t find a replacement with matching expertise.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Team morale dropped, creating more stress for remaining engineers.</a:t>
            </a:r>
          </a:p>
          <a:p>
            <a:pPr>
              <a:buNone/>
            </a:pPr>
            <a:endParaRPr lang="en-US" sz="2400" dirty="0"/>
          </a:p>
          <a:p>
            <a:pPr>
              <a:buNone/>
            </a:pPr>
            <a:r>
              <a:rPr lang="en-AU" sz="2400" b="1" dirty="0">
                <a:solidFill>
                  <a:srgbClr val="FF0000"/>
                </a:solidFill>
              </a:rPr>
              <a:t>Why This Matters?</a:t>
            </a:r>
            <a:endParaRPr lang="en-US" sz="2400" b="1" dirty="0">
              <a:solidFill>
                <a:srgbClr val="FF0000"/>
              </a:solidFill>
            </a:endParaRPr>
          </a:p>
          <a:p>
            <a:pPr marL="342900" indent="-342900">
              <a:buFontTx/>
              <a:buChar char="-"/>
            </a:pPr>
            <a:r>
              <a:rPr lang="en-AU" sz="2400" dirty="0"/>
              <a:t>💰 </a:t>
            </a:r>
            <a:r>
              <a:rPr lang="en-AU" sz="2400" b="1" dirty="0"/>
              <a:t>Replacement cost &gt; </a:t>
            </a:r>
            <a:r>
              <a:rPr lang="en-AU" sz="2400" b="1" dirty="0">
                <a:solidFill>
                  <a:srgbClr val="FF0000"/>
                </a:solidFill>
              </a:rPr>
              <a:t>$300K-$500K</a:t>
            </a:r>
            <a:endParaRPr lang="en-US" sz="2400" b="1" dirty="0">
              <a:solidFill>
                <a:srgbClr val="FF0000"/>
              </a:solidFill>
            </a:endParaRPr>
          </a:p>
          <a:p>
            <a:pPr marL="342900" indent="-342900">
              <a:buFontTx/>
              <a:buChar char="-"/>
            </a:pPr>
            <a:r>
              <a:rPr lang="en-US" sz="2400" dirty="0"/>
              <a:t>🔄 </a:t>
            </a:r>
            <a:r>
              <a:rPr lang="en-US" sz="2400" b="1" dirty="0"/>
              <a:t>Time to replace Senior talent: </a:t>
            </a:r>
            <a:r>
              <a:rPr lang="en-US" sz="2400" b="1" dirty="0">
                <a:solidFill>
                  <a:srgbClr val="FF0000"/>
                </a:solidFill>
              </a:rPr>
              <a:t>60 - 90 days</a:t>
            </a:r>
          </a:p>
          <a:p>
            <a:pPr marL="342900" indent="-342900">
              <a:buFontTx/>
              <a:buChar char="-"/>
            </a:pPr>
            <a:r>
              <a:rPr lang="en-AU" sz="2400" dirty="0"/>
              <a:t>📉 </a:t>
            </a:r>
            <a:r>
              <a:rPr lang="en-US" sz="2400" b="1" dirty="0"/>
              <a:t>Innovation slows down – team output can </a:t>
            </a:r>
            <a:r>
              <a:rPr lang="en-US" sz="2400" b="1" dirty="0">
                <a:solidFill>
                  <a:srgbClr val="FF0000"/>
                </a:solidFill>
              </a:rPr>
              <a:t>drop 20-40%</a:t>
            </a:r>
            <a:r>
              <a:rPr lang="en-US" sz="2400" b="1" dirty="0"/>
              <a:t> after losing a key performer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endParaRPr lang="en-US" sz="2400" dirty="0"/>
          </a:p>
          <a:p>
            <a:pPr>
              <a:buNone/>
            </a:pPr>
            <a:endParaRPr lang="en-US" sz="2400" dirty="0"/>
          </a:p>
        </p:txBody>
      </p:sp>
      <p:pic>
        <p:nvPicPr>
          <p:cNvPr id="10" name="Picture 9" descr="A colorful logo on a black background&#10;&#10;AI-generated content may be incorrect.">
            <a:extLst>
              <a:ext uri="{FF2B5EF4-FFF2-40B4-BE49-F238E27FC236}">
                <a16:creationId xmlns:a16="http://schemas.microsoft.com/office/drawing/2014/main" id="{AB46B44A-490F-89FC-4130-3455C23A0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1201" y="997041"/>
            <a:ext cx="2830785" cy="1592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582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80080" y="1105523"/>
            <a:ext cx="8959453" cy="863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750"/>
              </a:lnSpc>
              <a:buNone/>
            </a:pPr>
            <a:r>
              <a:rPr lang="en-US" sz="540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Agenda</a:t>
            </a:r>
            <a:endParaRPr lang="en-US" sz="5400" dirty="0"/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4D358FAB-EEB6-512B-8764-A19506E3FD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74884176"/>
              </p:ext>
            </p:extLst>
          </p:nvPr>
        </p:nvGraphicFramePr>
        <p:xfrm>
          <a:off x="191534" y="1930250"/>
          <a:ext cx="14247331" cy="53839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3158D6-5B7A-58CC-4194-4F88989274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EAAB8CAF-27E9-49AA-B877-E335B712DA44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3F6FF3"/>
                </a:solidFill>
                <a:latin typeface="Outfit Medium" pitchFamily="34" charset="0"/>
              </a:rPr>
              <a:t>Recommendations</a:t>
            </a:r>
            <a:endParaRPr lang="en-US" sz="61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B8022145-A1E0-B1BD-0202-C6F3E08B4698}"/>
              </a:ext>
            </a:extLst>
          </p:cNvPr>
          <p:cNvSpPr/>
          <p:nvPr/>
        </p:nvSpPr>
        <p:spPr>
          <a:xfrm>
            <a:off x="1182415" y="2370592"/>
            <a:ext cx="9144000" cy="4625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8F9095-AC43-A427-DDC8-106681A382B6}"/>
              </a:ext>
            </a:extLst>
          </p:cNvPr>
          <p:cNvSpPr txBox="1"/>
          <p:nvPr/>
        </p:nvSpPr>
        <p:spPr>
          <a:xfrm>
            <a:off x="1182415" y="1831393"/>
            <a:ext cx="7315200" cy="48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Stakeholder Plan</a:t>
            </a:r>
            <a:endParaRPr lang="en-US" sz="240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754C7568-0236-178E-995E-84A7EEBFBEC0}"/>
              </a:ext>
            </a:extLst>
          </p:cNvPr>
          <p:cNvSpPr/>
          <p:nvPr/>
        </p:nvSpPr>
        <p:spPr>
          <a:xfrm>
            <a:off x="1182415" y="2370593"/>
            <a:ext cx="8245364" cy="439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AU" sz="2800" dirty="0"/>
              <a:t>Beyond Blue</a:t>
            </a:r>
          </a:p>
          <a:p>
            <a:pPr>
              <a:lnSpc>
                <a:spcPts val="2850"/>
              </a:lnSpc>
            </a:pPr>
            <a:endParaRPr lang="en-AU" sz="2800" dirty="0"/>
          </a:p>
          <a:p>
            <a:pPr>
              <a:lnSpc>
                <a:spcPts val="2850"/>
              </a:lnSpc>
            </a:pPr>
            <a:r>
              <a:rPr lang="en-AU" sz="2800" b="1" dirty="0"/>
              <a:t>Action 1: Policy and Workforce Wellbeing Strategy</a:t>
            </a:r>
          </a:p>
          <a:p>
            <a:pPr marL="457200" indent="-45720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Beyond Blue can use these insights to help all industries </a:t>
            </a:r>
            <a:r>
              <a:rPr lang="en-US" sz="2800" dirty="0" err="1"/>
              <a:t>recognise</a:t>
            </a:r>
            <a:r>
              <a:rPr lang="en-US" sz="2800" dirty="0"/>
              <a:t> which employee groups face the highest burnout risk.</a:t>
            </a:r>
          </a:p>
          <a:p>
            <a:pPr marL="457200" indent="-45720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This supports the creation of targeted wellbeing programs, early-intervention policies, and national mental-health guidelines.</a:t>
            </a:r>
            <a:endParaRPr lang="en-AU" sz="2800" dirty="0"/>
          </a:p>
          <a:p>
            <a:pPr>
              <a:lnSpc>
                <a:spcPts val="2850"/>
              </a:lnSpc>
            </a:pPr>
            <a:endParaRPr lang="en-AU" sz="2800" dirty="0"/>
          </a:p>
          <a:p>
            <a:pPr>
              <a:lnSpc>
                <a:spcPts val="2850"/>
              </a:lnSpc>
            </a:pPr>
            <a:r>
              <a:rPr lang="en-AU" sz="2800" b="1" dirty="0"/>
              <a:t>Action 2: Targeted Intervention Support</a:t>
            </a:r>
          </a:p>
          <a:p>
            <a:pPr marL="457200" indent="-45720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Deliver targeted support to the most vulnerable groups and maintain ongoing wellbeing checks across all staff to prevent burnout before it becomes severe.</a:t>
            </a:r>
            <a:endParaRPr lang="en-AU" sz="2800" dirty="0"/>
          </a:p>
          <a:p>
            <a:pPr>
              <a:lnSpc>
                <a:spcPts val="2850"/>
              </a:lnSpc>
            </a:pPr>
            <a:endParaRPr lang="en-AU" sz="2800" dirty="0"/>
          </a:p>
          <a:p>
            <a:pPr>
              <a:lnSpc>
                <a:spcPts val="2850"/>
              </a:lnSpc>
            </a:pPr>
            <a:endParaRPr lang="en-AU" sz="3600" dirty="0"/>
          </a:p>
          <a:p>
            <a:pPr>
              <a:lnSpc>
                <a:spcPts val="2850"/>
              </a:lnSpc>
            </a:pPr>
            <a:endParaRPr lang="en-AU" sz="3600" dirty="0"/>
          </a:p>
          <a:p>
            <a:pPr>
              <a:lnSpc>
                <a:spcPts val="2850"/>
              </a:lnSpc>
            </a:pPr>
            <a:endParaRPr lang="en-AU" sz="3600" dirty="0"/>
          </a:p>
          <a:p>
            <a:pPr>
              <a:lnSpc>
                <a:spcPts val="2850"/>
              </a:lnSpc>
            </a:pPr>
            <a:endParaRPr lang="en-AU" sz="3600" dirty="0"/>
          </a:p>
          <a:p>
            <a:pPr>
              <a:lnSpc>
                <a:spcPts val="2850"/>
              </a:lnSpc>
            </a:pPr>
            <a:endParaRPr lang="en-US" sz="3600" dirty="0"/>
          </a:p>
        </p:txBody>
      </p:sp>
      <p:pic>
        <p:nvPicPr>
          <p:cNvPr id="2" name="Picture 1" descr="A logo with colorful butterflies&#10;&#10;AI-generated content may be incorrect.">
            <a:extLst>
              <a:ext uri="{FF2B5EF4-FFF2-40B4-BE49-F238E27FC236}">
                <a16:creationId xmlns:a16="http://schemas.microsoft.com/office/drawing/2014/main" id="{2C78048D-2581-F302-8D0B-59D9B0BC0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4703" y="2212623"/>
            <a:ext cx="3470452" cy="347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4571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569BC-F351-75E2-1DA3-41FFE47110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982FFF9B-E8BC-685E-79DB-7EF90EAD6A5E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3F6FF3"/>
                </a:solidFill>
                <a:latin typeface="Outfit Medium" pitchFamily="34" charset="0"/>
              </a:rPr>
              <a:t>Recommendations</a:t>
            </a:r>
            <a:endParaRPr lang="en-US" sz="61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09AC534E-D294-9AE3-769C-419107C040F6}"/>
              </a:ext>
            </a:extLst>
          </p:cNvPr>
          <p:cNvSpPr/>
          <p:nvPr/>
        </p:nvSpPr>
        <p:spPr>
          <a:xfrm>
            <a:off x="1182415" y="2370592"/>
            <a:ext cx="9144000" cy="4625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6D7ED9-9242-DF9C-D40A-DA14CA81D935}"/>
              </a:ext>
            </a:extLst>
          </p:cNvPr>
          <p:cNvSpPr txBox="1"/>
          <p:nvPr/>
        </p:nvSpPr>
        <p:spPr>
          <a:xfrm>
            <a:off x="1093515" y="1839205"/>
            <a:ext cx="7315200" cy="48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Future Improvements</a:t>
            </a:r>
            <a:endParaRPr lang="en-US" sz="2400" dirty="0"/>
          </a:p>
        </p:txBody>
      </p:sp>
      <p:sp>
        <p:nvSpPr>
          <p:cNvPr id="2" name="Text 2">
            <a:extLst>
              <a:ext uri="{FF2B5EF4-FFF2-40B4-BE49-F238E27FC236}">
                <a16:creationId xmlns:a16="http://schemas.microsoft.com/office/drawing/2014/main" id="{3DBEE173-DD56-9585-DC48-72CAEDE17176}"/>
              </a:ext>
            </a:extLst>
          </p:cNvPr>
          <p:cNvSpPr/>
          <p:nvPr/>
        </p:nvSpPr>
        <p:spPr>
          <a:xfrm>
            <a:off x="1182415" y="2370593"/>
            <a:ext cx="8245364" cy="439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AU" sz="2800" b="1" dirty="0"/>
              <a:t>Improvements suggestions:</a:t>
            </a:r>
          </a:p>
          <a:p>
            <a:pPr>
              <a:lnSpc>
                <a:spcPts val="2850"/>
              </a:lnSpc>
            </a:pPr>
            <a:endParaRPr lang="en-AU" sz="2400" dirty="0"/>
          </a:p>
          <a:p>
            <a:pPr marL="457200" indent="-45720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Build a simple </a:t>
            </a:r>
            <a:r>
              <a:rPr lang="en-US" sz="2800" b="1" dirty="0">
                <a:solidFill>
                  <a:srgbClr val="FF0000"/>
                </a:solidFill>
              </a:rPr>
              <a:t>MVP (Minimum Viable Product)</a:t>
            </a:r>
            <a:r>
              <a:rPr lang="en-US" sz="2800" dirty="0"/>
              <a:t> to visually demonstrate insights and present a compelling proof-of-concepts (POCs) to consolidate better awareness of this project’s vision.</a:t>
            </a:r>
          </a:p>
          <a:p>
            <a:pPr marL="457200" indent="-45720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Explore </a:t>
            </a:r>
            <a:r>
              <a:rPr lang="en-US" sz="2800" b="1" dirty="0">
                <a:solidFill>
                  <a:srgbClr val="FF0000"/>
                </a:solidFill>
              </a:rPr>
              <a:t>additional clustering methods and apply stronger statistical validation</a:t>
            </a:r>
            <a:r>
              <a:rPr lang="en-US" sz="2800" dirty="0"/>
              <a:t> to improve reliability.</a:t>
            </a:r>
          </a:p>
          <a:p>
            <a:pPr marL="457200" indent="-45720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Deepen analysis by refining feature engineering and confirming which </a:t>
            </a:r>
            <a:r>
              <a:rPr lang="en-US" sz="2800" b="1" dirty="0">
                <a:solidFill>
                  <a:srgbClr val="FF0000"/>
                </a:solidFill>
              </a:rPr>
              <a:t>variables and keywords most strongly drive burnout.</a:t>
            </a:r>
            <a:endParaRPr lang="en-AU" sz="2800" b="1" dirty="0">
              <a:solidFill>
                <a:srgbClr val="FF0000"/>
              </a:solidFill>
            </a:endParaRPr>
          </a:p>
          <a:p>
            <a:pPr>
              <a:lnSpc>
                <a:spcPts val="2850"/>
              </a:lnSpc>
            </a:pPr>
            <a:endParaRPr lang="en-AU" sz="3600" dirty="0"/>
          </a:p>
          <a:p>
            <a:pPr>
              <a:lnSpc>
                <a:spcPts val="2850"/>
              </a:lnSpc>
            </a:pPr>
            <a:endParaRPr lang="en-AU" sz="3600" dirty="0"/>
          </a:p>
          <a:p>
            <a:pPr>
              <a:lnSpc>
                <a:spcPts val="2850"/>
              </a:lnSpc>
            </a:pPr>
            <a:endParaRPr lang="en-US" sz="3600" dirty="0"/>
          </a:p>
        </p:txBody>
      </p:sp>
      <p:pic>
        <p:nvPicPr>
          <p:cNvPr id="8" name="Picture 7" descr="Blue line art of various shapes and sizes&#10;&#10;AI-generated content may be incorrect.">
            <a:extLst>
              <a:ext uri="{FF2B5EF4-FFF2-40B4-BE49-F238E27FC236}">
                <a16:creationId xmlns:a16="http://schemas.microsoft.com/office/drawing/2014/main" id="{F82FE66E-4BDE-0820-417B-59A18301B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7796" y="2083279"/>
            <a:ext cx="4063041" cy="4063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7834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6F4E7A-8217-A95C-C291-6BBDE014BA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3EEA3668-1C72-69ED-0887-51A5E26FF8D1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3F6FF3"/>
                </a:solidFill>
                <a:latin typeface="Outfit Medium" pitchFamily="34" charset="0"/>
              </a:rPr>
              <a:t>Recommendations</a:t>
            </a:r>
            <a:endParaRPr lang="en-US" sz="61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8E7D2AC2-B095-C5E9-F71B-E28DB5F30F53}"/>
              </a:ext>
            </a:extLst>
          </p:cNvPr>
          <p:cNvSpPr/>
          <p:nvPr/>
        </p:nvSpPr>
        <p:spPr>
          <a:xfrm>
            <a:off x="1182415" y="2370592"/>
            <a:ext cx="9144000" cy="4625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36CBFC-67E4-8136-D8F2-07A9817F7057}"/>
              </a:ext>
            </a:extLst>
          </p:cNvPr>
          <p:cNvSpPr txBox="1"/>
          <p:nvPr/>
        </p:nvSpPr>
        <p:spPr>
          <a:xfrm>
            <a:off x="1182415" y="1831393"/>
            <a:ext cx="7315200" cy="48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Limitations</a:t>
            </a:r>
            <a:endParaRPr lang="en-US" sz="2400" dirty="0"/>
          </a:p>
        </p:txBody>
      </p:sp>
      <p:sp>
        <p:nvSpPr>
          <p:cNvPr id="2" name="Text 2">
            <a:extLst>
              <a:ext uri="{FF2B5EF4-FFF2-40B4-BE49-F238E27FC236}">
                <a16:creationId xmlns:a16="http://schemas.microsoft.com/office/drawing/2014/main" id="{4E2F0D84-D1D2-ADEF-5CAA-E5CD1B87799E}"/>
              </a:ext>
            </a:extLst>
          </p:cNvPr>
          <p:cNvSpPr/>
          <p:nvPr/>
        </p:nvSpPr>
        <p:spPr>
          <a:xfrm>
            <a:off x="1182415" y="2370593"/>
            <a:ext cx="8245364" cy="439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AU" sz="2800" dirty="0"/>
              <a:t>Limitation Awareness:</a:t>
            </a:r>
          </a:p>
          <a:p>
            <a:pPr>
              <a:lnSpc>
                <a:spcPts val="2850"/>
              </a:lnSpc>
            </a:pPr>
            <a:endParaRPr lang="en-AU" sz="2800" dirty="0"/>
          </a:p>
          <a:p>
            <a:pPr marL="457200" indent="-45720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The dataset is small and synthetic, which limits how well the findings generalize and may detect missing groups to real workplaces.</a:t>
            </a:r>
          </a:p>
          <a:p>
            <a:pPr marL="457200" indent="-45720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Only 120 rows of NLP text were generated due to LLM and hardware constraints, reducing depth and diversity of insights.</a:t>
            </a:r>
          </a:p>
          <a:p>
            <a:pPr marL="457200" indent="-45720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Real employee data and expert validation are needed to confirm accuracy and prevent misleading conclusions.</a:t>
            </a:r>
          </a:p>
          <a:p>
            <a:pPr marL="457200" indent="-45720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No valid clusters were detected in the numerical data, making it difficult to identify reliable features causing an ineffective way to build an MVP for a simulated app.</a:t>
            </a:r>
            <a:endParaRPr lang="en-AU" sz="2800" dirty="0"/>
          </a:p>
          <a:p>
            <a:pPr>
              <a:lnSpc>
                <a:spcPts val="2850"/>
              </a:lnSpc>
            </a:pPr>
            <a:endParaRPr lang="en-US" sz="3600" dirty="0"/>
          </a:p>
        </p:txBody>
      </p:sp>
      <p:pic>
        <p:nvPicPr>
          <p:cNvPr id="8" name="Picture 7" descr="A yellow triangle with blue gears and a black background&#10;&#10;AI-generated content may be incorrect.">
            <a:extLst>
              <a:ext uri="{FF2B5EF4-FFF2-40B4-BE49-F238E27FC236}">
                <a16:creationId xmlns:a16="http://schemas.microsoft.com/office/drawing/2014/main" id="{E6091CA1-9584-F021-E34F-F0C75D814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6415" y="2602870"/>
            <a:ext cx="3121570" cy="3121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8725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AE232A-A628-375B-2637-9D52422501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8B26B7CB-BB46-F612-87E5-48F230D0504B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3F6FF3"/>
                </a:solidFill>
                <a:latin typeface="Outfit Medium" pitchFamily="34" charset="0"/>
              </a:rPr>
              <a:t>Questions?</a:t>
            </a:r>
            <a:endParaRPr lang="en-US" sz="61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DA5AA90C-4EF3-C945-E7F4-164AC08831C1}"/>
              </a:ext>
            </a:extLst>
          </p:cNvPr>
          <p:cNvSpPr/>
          <p:nvPr/>
        </p:nvSpPr>
        <p:spPr>
          <a:xfrm>
            <a:off x="1182415" y="2370592"/>
            <a:ext cx="9144000" cy="4625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2400" dirty="0"/>
          </a:p>
        </p:txBody>
      </p:sp>
      <p:pic>
        <p:nvPicPr>
          <p:cNvPr id="6" name="Picture 5" descr="Cartoon person holding a puppet&#10;&#10;AI-generated content may be incorrect.">
            <a:extLst>
              <a:ext uri="{FF2B5EF4-FFF2-40B4-BE49-F238E27FC236}">
                <a16:creationId xmlns:a16="http://schemas.microsoft.com/office/drawing/2014/main" id="{66F63657-A374-8D0F-F911-AD8B606F2E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553" y="2449927"/>
            <a:ext cx="6069345" cy="454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441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010283-B0E3-3EFB-30D9-D7907E40DC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artoon of a pink worm with flowers drawn on it&#10;&#10;AI-generated content may be incorrect.">
            <a:extLst>
              <a:ext uri="{FF2B5EF4-FFF2-40B4-BE49-F238E27FC236}">
                <a16:creationId xmlns:a16="http://schemas.microsoft.com/office/drawing/2014/main" id="{DB32F98C-304B-0FDB-ABD2-C285533E557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51A9521B-E15B-3440-1A44-D16CF5611EEE}"/>
              </a:ext>
            </a:extLst>
          </p:cNvPr>
          <p:cNvSpPr/>
          <p:nvPr/>
        </p:nvSpPr>
        <p:spPr>
          <a:xfrm>
            <a:off x="1035075" y="1038510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3F6FF3"/>
                </a:solidFill>
                <a:latin typeface="Outfit Medium" pitchFamily="34" charset="0"/>
              </a:rPr>
              <a:t>Introduction</a:t>
            </a:r>
            <a:endParaRPr lang="en-US" sz="61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A8EB9B2A-C4CC-F4E2-3A9C-C02744BAA512}"/>
              </a:ext>
            </a:extLst>
          </p:cNvPr>
          <p:cNvSpPr/>
          <p:nvPr/>
        </p:nvSpPr>
        <p:spPr>
          <a:xfrm>
            <a:off x="1754363" y="2504814"/>
            <a:ext cx="10189282" cy="4625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en-US" sz="2800" b="1" dirty="0">
                <a:solidFill>
                  <a:srgbClr val="FF0000"/>
                </a:solidFill>
              </a:rPr>
              <a:t>Which of these you resemble the MOST? </a:t>
            </a:r>
          </a:p>
          <a:p>
            <a:pPr algn="ctr"/>
            <a:endParaRPr lang="en-US" sz="2400" b="1" dirty="0"/>
          </a:p>
          <a:p>
            <a:pPr algn="ctr"/>
            <a:r>
              <a:rPr lang="en-US" sz="2400" b="1" dirty="0"/>
              <a:t>A.</a:t>
            </a:r>
            <a:r>
              <a:rPr lang="en-US" sz="2400" dirty="0"/>
              <a:t> I love getting things done and don’t mind tough or intense workloads - I just keep going!</a:t>
            </a:r>
          </a:p>
          <a:p>
            <a:pPr algn="ctr"/>
            <a:r>
              <a:rPr lang="en-US" sz="2400" b="1" dirty="0"/>
              <a:t>B.</a:t>
            </a:r>
            <a:r>
              <a:rPr lang="en-US" sz="2400" dirty="0"/>
              <a:t> Financial stability matters most to me - I’ll push through hard work if it means better income.</a:t>
            </a:r>
          </a:p>
          <a:p>
            <a:pPr algn="ctr"/>
            <a:r>
              <a:rPr lang="en-US" sz="2400" b="1" dirty="0"/>
              <a:t>C.</a:t>
            </a:r>
            <a:r>
              <a:rPr lang="en-US" sz="2400" dirty="0"/>
              <a:t> I enjoy challenging myself mentally to solve problems, but I still want a workload that keeps me balanced.</a:t>
            </a:r>
          </a:p>
          <a:p>
            <a:pPr algn="ctr"/>
            <a:r>
              <a:rPr lang="en-US" sz="2400" b="1" dirty="0"/>
              <a:t>D.</a:t>
            </a:r>
            <a:r>
              <a:rPr lang="en-US" sz="2400" dirty="0"/>
              <a:t> I </a:t>
            </a:r>
            <a:r>
              <a:rPr lang="en-US" sz="2400" dirty="0" err="1"/>
              <a:t>prioritise</a:t>
            </a:r>
            <a:r>
              <a:rPr lang="en-US" sz="2400" dirty="0"/>
              <a:t> sleep, rest, and my wellbeing - I won’t sacrifice peace just for work.</a:t>
            </a:r>
          </a:p>
          <a:p>
            <a:pPr algn="ctr"/>
            <a:r>
              <a:rPr lang="en-US" sz="2400" b="1" dirty="0"/>
              <a:t>E.</a:t>
            </a:r>
            <a:r>
              <a:rPr lang="en-US" sz="2400" dirty="0"/>
              <a:t> I want control and autonomy, but only when it fits my energy levels and doesn’t overwhelm me.</a:t>
            </a:r>
          </a:p>
          <a:p>
            <a:pPr algn="ctr"/>
            <a:endParaRPr lang="en-US" sz="2400" dirty="0"/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NOTE: REMEMBER WHICH OPTION YOU SELECTED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FA867C-3AD5-5F7C-444E-F542C453841D}"/>
              </a:ext>
            </a:extLst>
          </p:cNvPr>
          <p:cNvSpPr txBox="1"/>
          <p:nvPr/>
        </p:nvSpPr>
        <p:spPr>
          <a:xfrm>
            <a:off x="944764" y="1807784"/>
            <a:ext cx="7315200" cy="48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Work/Values Quiz: What Drives You Most at Work?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4973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8D534E-0C4D-DC2F-B60D-A75D5E1EF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artoon of a pink worm with flowers drawn on it&#10;&#10;AI-generated content may be incorrect.">
            <a:extLst>
              <a:ext uri="{FF2B5EF4-FFF2-40B4-BE49-F238E27FC236}">
                <a16:creationId xmlns:a16="http://schemas.microsoft.com/office/drawing/2014/main" id="{A3F5FDBD-DABB-2A29-8807-E3BF7E39F45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3E2DCCAC-8115-9B56-2B0F-C133BAB22451}"/>
              </a:ext>
            </a:extLst>
          </p:cNvPr>
          <p:cNvSpPr/>
          <p:nvPr/>
        </p:nvSpPr>
        <p:spPr>
          <a:xfrm>
            <a:off x="1035075" y="1038510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3F6FF3"/>
                </a:solidFill>
                <a:latin typeface="Outfit Medium" pitchFamily="34" charset="0"/>
              </a:rPr>
              <a:t>Introduction</a:t>
            </a:r>
            <a:endParaRPr lang="en-US" sz="61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FFCA0181-06E9-7D07-A159-9F986F289471}"/>
              </a:ext>
            </a:extLst>
          </p:cNvPr>
          <p:cNvSpPr/>
          <p:nvPr/>
        </p:nvSpPr>
        <p:spPr>
          <a:xfrm>
            <a:off x="1754363" y="2504814"/>
            <a:ext cx="10189282" cy="4625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en-US" sz="2800" b="1" dirty="0">
                <a:solidFill>
                  <a:srgbClr val="FF0000"/>
                </a:solidFill>
              </a:rPr>
              <a:t>Which of these you resemble the MOST? </a:t>
            </a:r>
          </a:p>
          <a:p>
            <a:pPr algn="ctr"/>
            <a:endParaRPr lang="en-US" sz="24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FB8113-6E06-F20E-D0EB-812E470B445D}"/>
              </a:ext>
            </a:extLst>
          </p:cNvPr>
          <p:cNvSpPr txBox="1"/>
          <p:nvPr/>
        </p:nvSpPr>
        <p:spPr>
          <a:xfrm>
            <a:off x="944764" y="1807784"/>
            <a:ext cx="7315200" cy="48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400" dirty="0" err="1">
                <a:solidFill>
                  <a:srgbClr val="3F6FF3"/>
                </a:solidFill>
                <a:latin typeface="Outfit Medium" pitchFamily="34" charset="0"/>
              </a:rPr>
              <a:t>Spongebob</a:t>
            </a: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 Personality Insight: Your Results</a:t>
            </a:r>
            <a:endParaRPr lang="en-US" sz="2400" dirty="0"/>
          </a:p>
        </p:txBody>
      </p:sp>
      <p:pic>
        <p:nvPicPr>
          <p:cNvPr id="6" name="Picture 5" descr="Cartoon character holding a broom&#10;&#10;AI-generated content may be incorrect.">
            <a:extLst>
              <a:ext uri="{FF2B5EF4-FFF2-40B4-BE49-F238E27FC236}">
                <a16:creationId xmlns:a16="http://schemas.microsoft.com/office/drawing/2014/main" id="{148C9D22-F3A4-500F-34AD-DDBD855513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9642" y="3672076"/>
            <a:ext cx="2675465" cy="1783643"/>
          </a:xfrm>
          <a:prstGeom prst="rect">
            <a:avLst/>
          </a:prstGeom>
        </p:spPr>
      </p:pic>
      <p:pic>
        <p:nvPicPr>
          <p:cNvPr id="8" name="Picture 7" descr="Cartoon crab in a pile of money&#10;&#10;AI-generated content may be incorrect.">
            <a:extLst>
              <a:ext uri="{FF2B5EF4-FFF2-40B4-BE49-F238E27FC236}">
                <a16:creationId xmlns:a16="http://schemas.microsoft.com/office/drawing/2014/main" id="{0D49429E-8BF6-9BE3-A86F-80EFB77FDE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0114" y="3611397"/>
            <a:ext cx="2400300" cy="1905000"/>
          </a:xfrm>
          <a:prstGeom prst="rect">
            <a:avLst/>
          </a:prstGeom>
        </p:spPr>
      </p:pic>
      <p:pic>
        <p:nvPicPr>
          <p:cNvPr id="10" name="Picture 9" descr="Cartoon of a squirrel in a space suit holding a clipboard&#10;&#10;AI-generated content may be incorrect.">
            <a:extLst>
              <a:ext uri="{FF2B5EF4-FFF2-40B4-BE49-F238E27FC236}">
                <a16:creationId xmlns:a16="http://schemas.microsoft.com/office/drawing/2014/main" id="{090C752F-E3FD-80D1-EB08-5321E19CDE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52341" y="3706157"/>
            <a:ext cx="1848390" cy="1848390"/>
          </a:xfrm>
          <a:prstGeom prst="rect">
            <a:avLst/>
          </a:prstGeom>
        </p:spPr>
      </p:pic>
      <p:pic>
        <p:nvPicPr>
          <p:cNvPr id="12" name="Picture 11" descr="Cartoon character lying on bed&#10;&#10;AI-generated content may be incorrect.">
            <a:extLst>
              <a:ext uri="{FF2B5EF4-FFF2-40B4-BE49-F238E27FC236}">
                <a16:creationId xmlns:a16="http://schemas.microsoft.com/office/drawing/2014/main" id="{D13605D6-F5A8-09F3-837A-F34F4711B1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11484" y="6070782"/>
            <a:ext cx="2400300" cy="1575752"/>
          </a:xfrm>
          <a:prstGeom prst="rect">
            <a:avLst/>
          </a:prstGeom>
        </p:spPr>
      </p:pic>
      <p:pic>
        <p:nvPicPr>
          <p:cNvPr id="15" name="Picture 14" descr="Cartoon characters playing a trumpet&#10;&#10;AI-generated content may be incorrect.">
            <a:extLst>
              <a:ext uri="{FF2B5EF4-FFF2-40B4-BE49-F238E27FC236}">
                <a16:creationId xmlns:a16="http://schemas.microsoft.com/office/drawing/2014/main" id="{E1E29A31-10D4-C524-F9C6-10CA53C4518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86755" y="6019066"/>
            <a:ext cx="2852652" cy="1743287"/>
          </a:xfrm>
          <a:prstGeom prst="rect">
            <a:avLst/>
          </a:prstGeom>
        </p:spPr>
      </p:pic>
      <p:sp>
        <p:nvSpPr>
          <p:cNvPr id="16" name="Text 2">
            <a:extLst>
              <a:ext uri="{FF2B5EF4-FFF2-40B4-BE49-F238E27FC236}">
                <a16:creationId xmlns:a16="http://schemas.microsoft.com/office/drawing/2014/main" id="{F3C9E7E8-0113-C0AD-59ED-78F0D5097441}"/>
              </a:ext>
            </a:extLst>
          </p:cNvPr>
          <p:cNvSpPr/>
          <p:nvPr/>
        </p:nvSpPr>
        <p:spPr>
          <a:xfrm>
            <a:off x="850114" y="3223628"/>
            <a:ext cx="2400300" cy="4684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en-US" sz="2400" b="1" dirty="0"/>
              <a:t>B: Money</a:t>
            </a:r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DE78AA4A-3E9E-FF8C-95AB-282CBF45CB18}"/>
              </a:ext>
            </a:extLst>
          </p:cNvPr>
          <p:cNvSpPr/>
          <p:nvPr/>
        </p:nvSpPr>
        <p:spPr>
          <a:xfrm>
            <a:off x="5997224" y="3237735"/>
            <a:ext cx="2400300" cy="4684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en-US" sz="2400" b="1" dirty="0"/>
              <a:t>A: Work Drive</a:t>
            </a:r>
          </a:p>
        </p:txBody>
      </p:sp>
      <p:sp>
        <p:nvSpPr>
          <p:cNvPr id="20" name="Text 2">
            <a:extLst>
              <a:ext uri="{FF2B5EF4-FFF2-40B4-BE49-F238E27FC236}">
                <a16:creationId xmlns:a16="http://schemas.microsoft.com/office/drawing/2014/main" id="{6F020A19-8064-DD17-F444-01DB457491D6}"/>
              </a:ext>
            </a:extLst>
          </p:cNvPr>
          <p:cNvSpPr/>
          <p:nvPr/>
        </p:nvSpPr>
        <p:spPr>
          <a:xfrm>
            <a:off x="2783442" y="5575972"/>
            <a:ext cx="2852652" cy="4684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en-US" sz="2400" b="1" dirty="0"/>
              <a:t>E: Control/Autonomy</a:t>
            </a:r>
          </a:p>
        </p:txBody>
      </p:sp>
      <p:sp>
        <p:nvSpPr>
          <p:cNvPr id="21" name="Text 2">
            <a:extLst>
              <a:ext uri="{FF2B5EF4-FFF2-40B4-BE49-F238E27FC236}">
                <a16:creationId xmlns:a16="http://schemas.microsoft.com/office/drawing/2014/main" id="{0E20CEE2-80C7-6E07-3CEF-B67089393A1A}"/>
              </a:ext>
            </a:extLst>
          </p:cNvPr>
          <p:cNvSpPr/>
          <p:nvPr/>
        </p:nvSpPr>
        <p:spPr>
          <a:xfrm>
            <a:off x="8643264" y="5629408"/>
            <a:ext cx="2962695" cy="4684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en-US" sz="2400" b="1" dirty="0"/>
              <a:t>D: Work/Life Balance</a:t>
            </a:r>
          </a:p>
        </p:txBody>
      </p:sp>
      <p:sp>
        <p:nvSpPr>
          <p:cNvPr id="22" name="Text 2">
            <a:extLst>
              <a:ext uri="{FF2B5EF4-FFF2-40B4-BE49-F238E27FC236}">
                <a16:creationId xmlns:a16="http://schemas.microsoft.com/office/drawing/2014/main" id="{3D437C0E-2618-688A-955D-4B7C808358B9}"/>
              </a:ext>
            </a:extLst>
          </p:cNvPr>
          <p:cNvSpPr/>
          <p:nvPr/>
        </p:nvSpPr>
        <p:spPr>
          <a:xfrm>
            <a:off x="10376386" y="3237735"/>
            <a:ext cx="2400300" cy="4684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en-US" sz="2400" b="1" dirty="0"/>
              <a:t>C: Problem-Solver</a:t>
            </a:r>
          </a:p>
        </p:txBody>
      </p:sp>
    </p:spTree>
    <p:extLst>
      <p:ext uri="{BB962C8B-B14F-4D97-AF65-F5344CB8AC3E}">
        <p14:creationId xmlns:p14="http://schemas.microsoft.com/office/powerpoint/2010/main" val="3347936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7827C3-40AC-FDA1-270B-54A8B4F5FF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63C6679B-7DAB-A405-1958-8753EC7E829F}"/>
              </a:ext>
            </a:extLst>
          </p:cNvPr>
          <p:cNvSpPr/>
          <p:nvPr/>
        </p:nvSpPr>
        <p:spPr>
          <a:xfrm>
            <a:off x="1035075" y="1038510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3F6FF3"/>
                </a:solidFill>
                <a:latin typeface="Outfit Medium" pitchFamily="34" charset="0"/>
              </a:rPr>
              <a:t>Introduction</a:t>
            </a:r>
            <a:endParaRPr lang="en-US" sz="61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90DF69B8-4338-1150-A39F-2DA706301383}"/>
              </a:ext>
            </a:extLst>
          </p:cNvPr>
          <p:cNvSpPr/>
          <p:nvPr/>
        </p:nvSpPr>
        <p:spPr>
          <a:xfrm>
            <a:off x="944764" y="2437741"/>
            <a:ext cx="9144000" cy="4625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2400" dirty="0"/>
          </a:p>
          <a:p>
            <a:pPr>
              <a:lnSpc>
                <a:spcPts val="2850"/>
              </a:lnSpc>
            </a:pP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59682D-7AA6-035A-C11F-1CBC231B2681}"/>
              </a:ext>
            </a:extLst>
          </p:cNvPr>
          <p:cNvSpPr txBox="1"/>
          <p:nvPr/>
        </p:nvSpPr>
        <p:spPr>
          <a:xfrm>
            <a:off x="944764" y="1807784"/>
            <a:ext cx="7315200" cy="488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400" dirty="0">
                <a:solidFill>
                  <a:srgbClr val="3F6FF3"/>
                </a:solidFill>
                <a:latin typeface="Outfit Medium" pitchFamily="34" charset="0"/>
              </a:rPr>
              <a:t>Main Point?</a:t>
            </a:r>
            <a:endParaRPr lang="en-US" sz="2400" dirty="0"/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6452AF84-E929-89BD-8B2F-ADAC062C6098}"/>
              </a:ext>
            </a:extLst>
          </p:cNvPr>
          <p:cNvSpPr/>
          <p:nvPr/>
        </p:nvSpPr>
        <p:spPr>
          <a:xfrm>
            <a:off x="470630" y="2437740"/>
            <a:ext cx="7126792" cy="4625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en-US" sz="2800" dirty="0"/>
              <a:t>Each character reveals a unique burnout pattern.</a:t>
            </a:r>
            <a:br>
              <a:rPr lang="en-US" sz="2800" dirty="0"/>
            </a:br>
            <a:r>
              <a:rPr lang="en-US" sz="2800" dirty="0"/>
              <a:t>The question is - </a:t>
            </a:r>
            <a:r>
              <a:rPr lang="en-US" sz="2800" b="1" dirty="0">
                <a:solidFill>
                  <a:srgbClr val="FF0000"/>
                </a:solidFill>
              </a:rPr>
              <a:t>can these patterns be grouped to help us </a:t>
            </a:r>
            <a:r>
              <a:rPr lang="en-US" sz="2800" b="1" dirty="0" err="1">
                <a:solidFill>
                  <a:srgbClr val="FF0000"/>
                </a:solidFill>
              </a:rPr>
              <a:t>recognise</a:t>
            </a:r>
            <a:r>
              <a:rPr lang="en-US" sz="2800" b="1" dirty="0">
                <a:solidFill>
                  <a:srgbClr val="FF0000"/>
                </a:solidFill>
              </a:rPr>
              <a:t> high-risk workers</a:t>
            </a:r>
            <a:r>
              <a:rPr lang="en-US" sz="2800" dirty="0"/>
              <a:t> before burnout occurs?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55943C-360E-0802-7AEF-F05D1800CFB2}"/>
              </a:ext>
            </a:extLst>
          </p:cNvPr>
          <p:cNvSpPr txBox="1"/>
          <p:nvPr/>
        </p:nvSpPr>
        <p:spPr>
          <a:xfrm>
            <a:off x="639192" y="4169234"/>
            <a:ext cx="7351591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/>
              <a:t>A.</a:t>
            </a:r>
            <a:r>
              <a:rPr lang="en-US" sz="2000" dirty="0"/>
              <a:t> I love getting things done and </a:t>
            </a:r>
            <a:r>
              <a:rPr lang="en-US" sz="2000" dirty="0">
                <a:solidFill>
                  <a:srgbClr val="FF0000"/>
                </a:solidFill>
              </a:rPr>
              <a:t>don’t mind tough or intense workloads - I just keep going!</a:t>
            </a:r>
          </a:p>
          <a:p>
            <a:pPr algn="ctr"/>
            <a:r>
              <a:rPr lang="en-US" sz="2000" b="1" dirty="0"/>
              <a:t>B.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Financial stability</a:t>
            </a:r>
            <a:r>
              <a:rPr lang="en-US" sz="2000" dirty="0"/>
              <a:t> matters most to me - I’ll </a:t>
            </a:r>
            <a:r>
              <a:rPr lang="en-US" sz="2000" dirty="0">
                <a:solidFill>
                  <a:srgbClr val="FF0000"/>
                </a:solidFill>
              </a:rPr>
              <a:t>push through hard work if it means better income.</a:t>
            </a:r>
          </a:p>
          <a:p>
            <a:pPr algn="ctr"/>
            <a:r>
              <a:rPr lang="en-US" sz="2000" b="1" dirty="0"/>
              <a:t>C.</a:t>
            </a:r>
            <a:r>
              <a:rPr lang="en-US" sz="2000" dirty="0"/>
              <a:t> I </a:t>
            </a:r>
            <a:r>
              <a:rPr lang="en-US" sz="2000" dirty="0">
                <a:solidFill>
                  <a:srgbClr val="FF0000"/>
                </a:solidFill>
              </a:rPr>
              <a:t>enjoy challenging myself mentally to solve problems</a:t>
            </a:r>
            <a:r>
              <a:rPr lang="en-US" sz="2000" dirty="0"/>
              <a:t>, but I still want a workload that keeps me balanced.</a:t>
            </a:r>
          </a:p>
          <a:p>
            <a:pPr algn="ctr"/>
            <a:r>
              <a:rPr lang="en-US" sz="2000" b="1" dirty="0"/>
              <a:t>D.</a:t>
            </a:r>
            <a:r>
              <a:rPr lang="en-US" sz="2000" dirty="0"/>
              <a:t> I </a:t>
            </a:r>
            <a:r>
              <a:rPr lang="en-US" sz="2000" dirty="0" err="1"/>
              <a:t>prioritise</a:t>
            </a:r>
            <a:r>
              <a:rPr lang="en-US" sz="2000" dirty="0"/>
              <a:t> sleep, rest, and my wellbeing - I </a:t>
            </a:r>
            <a:r>
              <a:rPr lang="en-US" sz="2000" dirty="0">
                <a:solidFill>
                  <a:srgbClr val="FF0000"/>
                </a:solidFill>
              </a:rPr>
              <a:t>won’t sacrifice peace</a:t>
            </a:r>
            <a:r>
              <a:rPr lang="en-US" sz="2000" dirty="0"/>
              <a:t> just for work.</a:t>
            </a:r>
          </a:p>
          <a:p>
            <a:pPr algn="ctr"/>
            <a:r>
              <a:rPr lang="en-US" sz="2000" b="1" dirty="0"/>
              <a:t>E.</a:t>
            </a:r>
            <a:r>
              <a:rPr lang="en-US" sz="2000" dirty="0"/>
              <a:t> I want </a:t>
            </a:r>
            <a:r>
              <a:rPr lang="en-US" sz="2000" dirty="0">
                <a:solidFill>
                  <a:srgbClr val="FF0000"/>
                </a:solidFill>
              </a:rPr>
              <a:t>control and autonomy</a:t>
            </a:r>
            <a:r>
              <a:rPr lang="en-US" sz="2000" dirty="0"/>
              <a:t>, but only when it </a:t>
            </a:r>
            <a:r>
              <a:rPr lang="en-US" sz="2000" dirty="0">
                <a:solidFill>
                  <a:srgbClr val="FF0000"/>
                </a:solidFill>
              </a:rPr>
              <a:t>fits my energy levels </a:t>
            </a:r>
            <a:r>
              <a:rPr lang="en-US" sz="2000" dirty="0"/>
              <a:t>and doesn’t overwhelm me.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8387D547-15D6-FD5B-78F7-601FD9175F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9192369"/>
              </p:ext>
            </p:extLst>
          </p:nvPr>
        </p:nvGraphicFramePr>
        <p:xfrm>
          <a:off x="9263958" y="3837509"/>
          <a:ext cx="5091291" cy="3182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7097">
                  <a:extLst>
                    <a:ext uri="{9D8B030D-6E8A-4147-A177-3AD203B41FA5}">
                      <a16:colId xmlns:a16="http://schemas.microsoft.com/office/drawing/2014/main" val="2580127233"/>
                    </a:ext>
                  </a:extLst>
                </a:gridCol>
                <a:gridCol w="1697097">
                  <a:extLst>
                    <a:ext uri="{9D8B030D-6E8A-4147-A177-3AD203B41FA5}">
                      <a16:colId xmlns:a16="http://schemas.microsoft.com/office/drawing/2014/main" val="1078292979"/>
                    </a:ext>
                  </a:extLst>
                </a:gridCol>
                <a:gridCol w="1697097">
                  <a:extLst>
                    <a:ext uri="{9D8B030D-6E8A-4147-A177-3AD203B41FA5}">
                      <a16:colId xmlns:a16="http://schemas.microsoft.com/office/drawing/2014/main" val="954690192"/>
                    </a:ext>
                  </a:extLst>
                </a:gridCol>
              </a:tblGrid>
              <a:tr h="39903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Group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Occupation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Risk?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969641"/>
                  </a:ext>
                </a:extLst>
              </a:tr>
              <a:tr h="39903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ICU Nurse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High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0131337"/>
                  </a:ext>
                </a:extLst>
              </a:tr>
              <a:tr h="39903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FIFO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High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276780"/>
                  </a:ext>
                </a:extLst>
              </a:tr>
              <a:tr h="39903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U</a:t>
                      </a:r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n</a:t>
                      </a:r>
                      <a:r>
                        <a:rPr lang="en-US" dirty="0">
                          <a:solidFill>
                            <a:srgbClr val="FFFF00"/>
                          </a:solidFill>
                        </a:rPr>
                        <a:t>i</a:t>
                      </a:r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c</a:t>
                      </a:r>
                      <a:r>
                        <a:rPr lang="en-US" dirty="0">
                          <a:solidFill>
                            <a:srgbClr val="00B0F0"/>
                          </a:solidFill>
                        </a:rPr>
                        <a:t>o</a:t>
                      </a:r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r</a:t>
                      </a:r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n</a:t>
                      </a:r>
                      <a:r>
                        <a:rPr lang="en-US" dirty="0"/>
                        <a:t> 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E</a:t>
                      </a:r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n</a:t>
                      </a:r>
                      <a:r>
                        <a:rPr lang="en-US" dirty="0">
                          <a:solidFill>
                            <a:srgbClr val="FFFF00"/>
                          </a:solidFill>
                        </a:rPr>
                        <a:t>g</a:t>
                      </a:r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i</a:t>
                      </a:r>
                      <a:r>
                        <a:rPr lang="en-US" dirty="0">
                          <a:solidFill>
                            <a:srgbClr val="00B0F0"/>
                          </a:solidFill>
                        </a:rPr>
                        <a:t>n</a:t>
                      </a:r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e</a:t>
                      </a:r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e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r</a:t>
                      </a:r>
                      <a:endParaRPr lang="en-AU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High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218845"/>
                  </a:ext>
                </a:extLst>
              </a:tr>
              <a:tr h="7113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Admin Officer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Low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8125330"/>
                  </a:ext>
                </a:extLst>
              </a:tr>
              <a:tr h="26563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Freelancer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Low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237407"/>
                  </a:ext>
                </a:extLst>
              </a:tr>
            </a:tbl>
          </a:graphicData>
        </a:graphic>
      </p:graphicFrame>
      <p:sp>
        <p:nvSpPr>
          <p:cNvPr id="11" name="Text 2">
            <a:extLst>
              <a:ext uri="{FF2B5EF4-FFF2-40B4-BE49-F238E27FC236}">
                <a16:creationId xmlns:a16="http://schemas.microsoft.com/office/drawing/2014/main" id="{5A0C4450-E947-2F07-59C2-6CF7F6599954}"/>
              </a:ext>
            </a:extLst>
          </p:cNvPr>
          <p:cNvSpPr/>
          <p:nvPr/>
        </p:nvSpPr>
        <p:spPr>
          <a:xfrm>
            <a:off x="8384144" y="3280414"/>
            <a:ext cx="7126792" cy="4625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en-US" sz="2400" dirty="0"/>
              <a:t>Sample Risk Example:</a:t>
            </a:r>
            <a:endParaRPr lang="en-US" sz="2000" dirty="0"/>
          </a:p>
        </p:txBody>
      </p:sp>
      <p:pic>
        <p:nvPicPr>
          <p:cNvPr id="13" name="Picture 12" descr="A cartoon unicorn sitting on a computer&#10;&#10;AI-generated content may be incorrect.">
            <a:extLst>
              <a:ext uri="{FF2B5EF4-FFF2-40B4-BE49-F238E27FC236}">
                <a16:creationId xmlns:a16="http://schemas.microsoft.com/office/drawing/2014/main" id="{26641A2D-38A8-66DF-B5CA-624768789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63275" y="1309211"/>
            <a:ext cx="1692655" cy="1692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889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AC87A8-A45A-6ED7-E991-06F71226A1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ED753862-29DA-D7F4-B781-8479C2D5078C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>
                <a:solidFill>
                  <a:srgbClr val="3F6FF3"/>
                </a:solidFill>
                <a:latin typeface="Outfit Medium" pitchFamily="34" charset="0"/>
              </a:rPr>
              <a:t>Audience</a:t>
            </a:r>
            <a:endParaRPr lang="en-US" sz="61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B5091472-F97A-FA89-9E65-7A0035C5F574}"/>
              </a:ext>
            </a:extLst>
          </p:cNvPr>
          <p:cNvSpPr/>
          <p:nvPr/>
        </p:nvSpPr>
        <p:spPr>
          <a:xfrm>
            <a:off x="1182415" y="2223762"/>
            <a:ext cx="9237230" cy="3872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AU" sz="2800" dirty="0"/>
              <a:t>Stakeholder: Beyond Blue</a:t>
            </a:r>
          </a:p>
          <a:p>
            <a:pPr>
              <a:lnSpc>
                <a:spcPts val="2850"/>
              </a:lnSpc>
            </a:pPr>
            <a:r>
              <a:rPr lang="en-US" sz="2800" dirty="0"/>
              <a:t>Public Mental Health &amp; Wellbeing </a:t>
            </a:r>
            <a:r>
              <a:rPr lang="en-US" sz="2800" dirty="0" err="1"/>
              <a:t>Organisation</a:t>
            </a:r>
            <a:endParaRPr lang="en-US" sz="2800" dirty="0"/>
          </a:p>
          <a:p>
            <a:pPr marL="457200" indent="-45720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Increasing urgency to address rising rates of workplace stress and burnout across Australia.</a:t>
            </a:r>
          </a:p>
          <a:p>
            <a:pPr marL="457200" indent="-45720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Promote early identification of burnout symptoms to prevent escalation into anxiety, depression, or long-term psychological injury.</a:t>
            </a:r>
          </a:p>
          <a:p>
            <a:pPr marL="457200" indent="-45720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Support integration of evidence-based tools and AI-assisted risk assessments to help </a:t>
            </a:r>
            <a:r>
              <a:rPr lang="en-US" sz="2800" dirty="0" err="1"/>
              <a:t>organisations</a:t>
            </a:r>
            <a:r>
              <a:rPr lang="en-US" sz="2800" dirty="0"/>
              <a:t> detect burnout early.</a:t>
            </a:r>
          </a:p>
          <a:p>
            <a:pPr marL="457200" indent="-45720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Build public trust in digital mental health solutions by ensuring they are safe, ethical, and grounded in clinical research.</a:t>
            </a:r>
            <a:endParaRPr lang="en-AU" sz="2800" dirty="0"/>
          </a:p>
          <a:p>
            <a:pPr>
              <a:lnSpc>
                <a:spcPts val="2850"/>
              </a:lnSpc>
            </a:pPr>
            <a:endParaRPr lang="en-AU" sz="3600" dirty="0"/>
          </a:p>
          <a:p>
            <a:pPr>
              <a:lnSpc>
                <a:spcPts val="2850"/>
              </a:lnSpc>
            </a:pPr>
            <a:endParaRPr lang="en-AU" sz="3600" dirty="0"/>
          </a:p>
          <a:p>
            <a:pPr>
              <a:lnSpc>
                <a:spcPts val="2850"/>
              </a:lnSpc>
            </a:pPr>
            <a:endParaRPr lang="en-AU" sz="3600" dirty="0"/>
          </a:p>
          <a:p>
            <a:pPr>
              <a:lnSpc>
                <a:spcPts val="2850"/>
              </a:lnSpc>
            </a:pPr>
            <a:endParaRPr lang="en-US" sz="3600" dirty="0"/>
          </a:p>
        </p:txBody>
      </p:sp>
      <p:pic>
        <p:nvPicPr>
          <p:cNvPr id="6" name="Picture 5" descr="A logo with colorful butterflies&#10;&#10;AI-generated content may be incorrect.">
            <a:extLst>
              <a:ext uri="{FF2B5EF4-FFF2-40B4-BE49-F238E27FC236}">
                <a16:creationId xmlns:a16="http://schemas.microsoft.com/office/drawing/2014/main" id="{B4BF199F-884D-9633-4703-0A6C142363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2747" y="1715615"/>
            <a:ext cx="3470452" cy="347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578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2F1FFB-04CA-70BC-CD47-6B42BE4706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5DF44BE0-37C0-628A-B906-74D2F9CA4043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3F6FF3"/>
                </a:solidFill>
                <a:latin typeface="Outfit Medium" pitchFamily="34" charset="0"/>
              </a:rPr>
              <a:t>Audience</a:t>
            </a:r>
            <a:endParaRPr lang="en-US" sz="61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CAE480A8-A6F0-20C3-1976-C88EA94356AC}"/>
              </a:ext>
            </a:extLst>
          </p:cNvPr>
          <p:cNvSpPr/>
          <p:nvPr/>
        </p:nvSpPr>
        <p:spPr>
          <a:xfrm>
            <a:off x="1780675" y="2191362"/>
            <a:ext cx="11855116" cy="53044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en-US" sz="3200" b="1" u="sng" dirty="0"/>
              <a:t>Why this problem worth investigating?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🧠 </a:t>
            </a:r>
            <a:r>
              <a:rPr lang="en-US" sz="2400" b="1" dirty="0"/>
              <a:t>Burnout is becoming one of the most common workplace challenges worldwide</a:t>
            </a:r>
            <a:r>
              <a:rPr lang="en-US" sz="2400" dirty="0"/>
              <a:t>, affecting productivity, wellbeing, and long-term career health.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⚠️ </a:t>
            </a:r>
            <a:r>
              <a:rPr lang="en-US" sz="2400" b="1" dirty="0"/>
              <a:t>Early signs are often ignored</a:t>
            </a:r>
            <a:r>
              <a:rPr lang="en-US" sz="2400" dirty="0"/>
              <a:t> — chronic stress, exhaustion, and emotional detachment tend to build up slowly until performance and mental health decline sharply.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💻 </a:t>
            </a:r>
            <a:r>
              <a:rPr lang="en-US" sz="2400" b="1" dirty="0"/>
              <a:t>Workload pressure, constant digital communication, and unrealistic expectations</a:t>
            </a:r>
            <a:r>
              <a:rPr lang="en-US" sz="2400" dirty="0"/>
              <a:t> overwhelm employees and reduce their capacity to recover.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📊 </a:t>
            </a:r>
            <a:r>
              <a:rPr lang="en-US" sz="2400" b="1" dirty="0"/>
              <a:t>Data shows burnout leads to reduced output, higher absenteeism, turnover, and long-term health issues</a:t>
            </a:r>
            <a:r>
              <a:rPr lang="en-US" sz="2400" dirty="0"/>
              <a:t>, costing </a:t>
            </a:r>
            <a:r>
              <a:rPr lang="en-US" sz="2400" dirty="0" err="1"/>
              <a:t>organisations</a:t>
            </a:r>
            <a:r>
              <a:rPr lang="en-US" sz="2400" dirty="0"/>
              <a:t> billions annually.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🌍 </a:t>
            </a:r>
            <a:r>
              <a:rPr lang="en-US" sz="2400" b="1" dirty="0"/>
              <a:t>Addressing burnout early creates healthier workplaces</a:t>
            </a:r>
            <a:r>
              <a:rPr lang="en-US" sz="2400" dirty="0"/>
              <a:t>, improves employee satisfaction, and supports sustainable long-term performance and wellbeing.</a:t>
            </a:r>
          </a:p>
          <a:p>
            <a:pPr algn="ctr"/>
            <a:endParaRPr lang="en-US" sz="3200" b="1" u="sng" dirty="0"/>
          </a:p>
          <a:p>
            <a:pPr>
              <a:lnSpc>
                <a:spcPts val="2850"/>
              </a:lnSpc>
            </a:pPr>
            <a:endParaRPr lang="en-AU" sz="2400" dirty="0"/>
          </a:p>
          <a:p>
            <a:pPr>
              <a:lnSpc>
                <a:spcPts val="2850"/>
              </a:lnSpc>
            </a:pPr>
            <a:endParaRPr lang="en-AU" sz="2400" dirty="0"/>
          </a:p>
          <a:p>
            <a:pPr>
              <a:lnSpc>
                <a:spcPts val="285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18496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C4CD4D-57CE-A854-687A-8852EFC187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2C1BC90A-A1CE-F4A4-07A1-5EE1170E673A}"/>
              </a:ext>
            </a:extLst>
          </p:cNvPr>
          <p:cNvSpPr/>
          <p:nvPr/>
        </p:nvSpPr>
        <p:spPr>
          <a:xfrm>
            <a:off x="1182415" y="99704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3F6FF3"/>
                </a:solidFill>
                <a:latin typeface="Outfit Medium" pitchFamily="34" charset="0"/>
              </a:rPr>
              <a:t>EDA</a:t>
            </a:r>
            <a:endParaRPr lang="en-US" sz="61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06CB7934-C34D-D985-49B9-D47DA8D3D04A}"/>
              </a:ext>
            </a:extLst>
          </p:cNvPr>
          <p:cNvSpPr/>
          <p:nvPr/>
        </p:nvSpPr>
        <p:spPr>
          <a:xfrm>
            <a:off x="1182414" y="2162044"/>
            <a:ext cx="12790259" cy="4625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400" b="1" dirty="0"/>
              <a:t>3000 records | 25 features</a:t>
            </a:r>
            <a:br>
              <a:rPr lang="en-US" sz="2400" dirty="0"/>
            </a:br>
            <a:r>
              <a:rPr lang="en-AU" sz="2400" dirty="0"/>
              <a:t>🧠 </a:t>
            </a:r>
            <a:r>
              <a:rPr lang="en-US" sz="2400" dirty="0"/>
              <a:t>Goal: Explore 25 data features to </a:t>
            </a:r>
            <a:r>
              <a:rPr lang="en-US" sz="2400" b="1" dirty="0">
                <a:solidFill>
                  <a:srgbClr val="FF0000"/>
                </a:solidFill>
              </a:rPr>
              <a:t>find clusters of employees </a:t>
            </a:r>
            <a:r>
              <a:rPr lang="en-US" sz="2400" dirty="0"/>
              <a:t>who share similar traits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— and </a:t>
            </a:r>
            <a:r>
              <a:rPr lang="en-US" sz="2400" b="1" dirty="0"/>
              <a:t>identify which groups are most prone to burnout.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0E1DC0-3145-3206-C95B-BB84F1A1DA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8597" y="4288604"/>
            <a:ext cx="9773206" cy="2766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1665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1355</TotalTime>
  <Words>2189</Words>
  <Application>Microsoft Office PowerPoint</Application>
  <PresentationFormat>Custom</PresentationFormat>
  <Paragraphs>286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Tw Cen MT</vt:lpstr>
      <vt:lpstr>Wingdings 3</vt:lpstr>
      <vt:lpstr>Tw Cen MT Condensed</vt:lpstr>
      <vt:lpstr>Berlin Sans FB Demi</vt:lpstr>
      <vt:lpstr>Consolas</vt:lpstr>
      <vt:lpstr>Outfit Medium</vt:lpstr>
      <vt:lpstr>Arial</vt:lpstr>
      <vt:lpstr>Integral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Aaron Tan (23070356)</cp:lastModifiedBy>
  <cp:revision>288</cp:revision>
  <dcterms:created xsi:type="dcterms:W3CDTF">2025-09-28T12:37:35Z</dcterms:created>
  <dcterms:modified xsi:type="dcterms:W3CDTF">2025-11-27T13:35:12Z</dcterms:modified>
</cp:coreProperties>
</file>